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3" r:id="rId10"/>
    <p:sldId id="299" r:id="rId11"/>
    <p:sldId id="302" r:id="rId12"/>
    <p:sldId id="264" r:id="rId13"/>
    <p:sldId id="266" r:id="rId14"/>
    <p:sldId id="265" r:id="rId15"/>
    <p:sldId id="333"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EDE721-D780-4E48-B7D4-EB21F8AD1DA6}" v="24" dt="2024-07-25T19:34:45.28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01"/>
    <p:restoredTop sz="95033" autoAdjust="0"/>
  </p:normalViewPr>
  <p:slideViewPr>
    <p:cSldViewPr snapToGrid="0" snapToObjects="1">
      <p:cViewPr>
        <p:scale>
          <a:sx n="100" d="100"/>
          <a:sy n="100" d="100"/>
        </p:scale>
        <p:origin x="221" y="-312"/>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Babatunde Jolayemi" userId="58c96cbf6df46bf5" providerId="LiveId" clId="{8AEDE721-D780-4E48-B7D4-EB21F8AD1DA6}"/>
    <pc:docChg chg="undo custSel delSld modSld">
      <pc:chgData name="Babatunde Jolayemi" userId="58c96cbf6df46bf5" providerId="LiveId" clId="{8AEDE721-D780-4E48-B7D4-EB21F8AD1DA6}" dt="2024-07-25T19:37:05.260" v="796" actId="14100"/>
      <pc:docMkLst>
        <pc:docMk/>
      </pc:docMkLst>
      <pc:sldChg chg="modSp del mod">
        <pc:chgData name="Babatunde Jolayemi" userId="58c96cbf6df46bf5" providerId="LiveId" clId="{8AEDE721-D780-4E48-B7D4-EB21F8AD1DA6}" dt="2024-07-25T11:22:16.297" v="245" actId="47"/>
        <pc:sldMkLst>
          <pc:docMk/>
          <pc:sldMk cId="1553432724" sldId="262"/>
        </pc:sldMkLst>
        <pc:spChg chg="mod">
          <ac:chgData name="Babatunde Jolayemi" userId="58c96cbf6df46bf5" providerId="LiveId" clId="{8AEDE721-D780-4E48-B7D4-EB21F8AD1DA6}" dt="2024-07-25T11:22:11.752" v="244" actId="27636"/>
          <ac:spMkLst>
            <pc:docMk/>
            <pc:sldMk cId="1553432724" sldId="262"/>
            <ac:spMk id="7" creationId="{0BFEC426-B615-E549-83E5-140FD588BC64}"/>
          </ac:spMkLst>
        </pc:spChg>
      </pc:sldChg>
      <pc:sldChg chg="modSp mod">
        <pc:chgData name="Babatunde Jolayemi" userId="58c96cbf6df46bf5" providerId="LiveId" clId="{8AEDE721-D780-4E48-B7D4-EB21F8AD1DA6}" dt="2024-07-25T11:21:26.815" v="242" actId="20577"/>
        <pc:sldMkLst>
          <pc:docMk/>
          <pc:sldMk cId="3288665831" sldId="263"/>
        </pc:sldMkLst>
        <pc:spChg chg="mod">
          <ac:chgData name="Babatunde Jolayemi" userId="58c96cbf6df46bf5" providerId="LiveId" clId="{8AEDE721-D780-4E48-B7D4-EB21F8AD1DA6}" dt="2024-07-25T11:21:26.815" v="242" actId="20577"/>
          <ac:spMkLst>
            <pc:docMk/>
            <pc:sldMk cId="3288665831" sldId="263"/>
            <ac:spMk id="5" creationId="{1B07C49E-AFFC-EC46-8930-E4D428F5F943}"/>
          </ac:spMkLst>
        </pc:spChg>
      </pc:sldChg>
      <pc:sldChg chg="addSp delSp modSp mod">
        <pc:chgData name="Babatunde Jolayemi" userId="58c96cbf6df46bf5" providerId="LiveId" clId="{8AEDE721-D780-4E48-B7D4-EB21F8AD1DA6}" dt="2024-07-25T19:37:05.260" v="796" actId="14100"/>
        <pc:sldMkLst>
          <pc:docMk/>
          <pc:sldMk cId="2987552906" sldId="264"/>
        </pc:sldMkLst>
        <pc:spChg chg="add del mod">
          <ac:chgData name="Babatunde Jolayemi" userId="58c96cbf6df46bf5" providerId="LiveId" clId="{8AEDE721-D780-4E48-B7D4-EB21F8AD1DA6}" dt="2024-07-25T19:34:45.838" v="781"/>
          <ac:spMkLst>
            <pc:docMk/>
            <pc:sldMk cId="2987552906" sldId="264"/>
            <ac:spMk id="2" creationId="{17B4E960-7D64-4B6A-FBBF-5FDC31D5B2AF}"/>
          </ac:spMkLst>
        </pc:spChg>
        <pc:spChg chg="mod">
          <ac:chgData name="Babatunde Jolayemi" userId="58c96cbf6df46bf5" providerId="LiveId" clId="{8AEDE721-D780-4E48-B7D4-EB21F8AD1DA6}" dt="2024-07-25T19:36:24.834" v="789" actId="5793"/>
          <ac:spMkLst>
            <pc:docMk/>
            <pc:sldMk cId="2987552906" sldId="264"/>
            <ac:spMk id="5" creationId="{1B07C49E-AFFC-EC46-8930-E4D428F5F943}"/>
          </ac:spMkLst>
        </pc:spChg>
        <pc:spChg chg="add mod">
          <ac:chgData name="Babatunde Jolayemi" userId="58c96cbf6df46bf5" providerId="LiveId" clId="{8AEDE721-D780-4E48-B7D4-EB21F8AD1DA6}" dt="2024-07-25T19:35:02.302" v="784" actId="14100"/>
          <ac:spMkLst>
            <pc:docMk/>
            <pc:sldMk cId="2987552906" sldId="264"/>
            <ac:spMk id="6" creationId="{594445D7-D8B0-8F85-42AC-17FE844C3F14}"/>
          </ac:spMkLst>
        </pc:spChg>
        <pc:picChg chg="add mod">
          <ac:chgData name="Babatunde Jolayemi" userId="58c96cbf6df46bf5" providerId="LiveId" clId="{8AEDE721-D780-4E48-B7D4-EB21F8AD1DA6}" dt="2024-07-25T19:37:05.260" v="796" actId="14100"/>
          <ac:picMkLst>
            <pc:docMk/>
            <pc:sldMk cId="2987552906" sldId="264"/>
            <ac:picMk id="9" creationId="{C399D72E-B238-6D78-DB2C-69B8A2AD9309}"/>
          </ac:picMkLst>
        </pc:picChg>
      </pc:sldChg>
      <pc:sldChg chg="addSp delSp modSp mod">
        <pc:chgData name="Babatunde Jolayemi" userId="58c96cbf6df46bf5" providerId="LiveId" clId="{8AEDE721-D780-4E48-B7D4-EB21F8AD1DA6}" dt="2024-07-25T19:25:26.827" v="777" actId="14100"/>
        <pc:sldMkLst>
          <pc:docMk/>
          <pc:sldMk cId="280316088" sldId="299"/>
        </pc:sldMkLst>
        <pc:spChg chg="mod">
          <ac:chgData name="Babatunde Jolayemi" userId="58c96cbf6df46bf5" providerId="LiveId" clId="{8AEDE721-D780-4E48-B7D4-EB21F8AD1DA6}" dt="2024-07-25T19:20:10.802" v="744" actId="21"/>
          <ac:spMkLst>
            <pc:docMk/>
            <pc:sldMk cId="280316088" sldId="299"/>
            <ac:spMk id="3" creationId="{AB0AB2AC-B7E6-6849-9AE9-697369407F8F}"/>
          </ac:spMkLst>
        </pc:spChg>
        <pc:spChg chg="mod">
          <ac:chgData name="Babatunde Jolayemi" userId="58c96cbf6df46bf5" providerId="LiveId" clId="{8AEDE721-D780-4E48-B7D4-EB21F8AD1DA6}" dt="2024-07-25T18:37:54.583" v="463" actId="20577"/>
          <ac:spMkLst>
            <pc:docMk/>
            <pc:sldMk cId="280316088" sldId="299"/>
            <ac:spMk id="5" creationId="{1B07C49E-AFFC-EC46-8930-E4D428F5F943}"/>
          </ac:spMkLst>
        </pc:spChg>
        <pc:spChg chg="add mod">
          <ac:chgData name="Babatunde Jolayemi" userId="58c96cbf6df46bf5" providerId="LiveId" clId="{8AEDE721-D780-4E48-B7D4-EB21F8AD1DA6}" dt="2024-07-25T19:25:26.827" v="777" actId="14100"/>
          <ac:spMkLst>
            <pc:docMk/>
            <pc:sldMk cId="280316088" sldId="299"/>
            <ac:spMk id="18" creationId="{579F60F8-C38A-8563-8913-0EC8194276FD}"/>
          </ac:spMkLst>
        </pc:spChg>
        <pc:picChg chg="add del mod">
          <ac:chgData name="Babatunde Jolayemi" userId="58c96cbf6df46bf5" providerId="LiveId" clId="{8AEDE721-D780-4E48-B7D4-EB21F8AD1DA6}" dt="2024-07-25T11:28:55.678" v="257" actId="478"/>
          <ac:picMkLst>
            <pc:docMk/>
            <pc:sldMk cId="280316088" sldId="299"/>
            <ac:picMk id="7" creationId="{F11B12BB-6CB5-5B69-8E00-FDA03BF679CC}"/>
          </ac:picMkLst>
        </pc:picChg>
        <pc:picChg chg="add mod">
          <ac:chgData name="Babatunde Jolayemi" userId="58c96cbf6df46bf5" providerId="LiveId" clId="{8AEDE721-D780-4E48-B7D4-EB21F8AD1DA6}" dt="2024-07-25T19:03:49.743" v="732" actId="14100"/>
          <ac:picMkLst>
            <pc:docMk/>
            <pc:sldMk cId="280316088" sldId="299"/>
            <ac:picMk id="9" creationId="{12677D69-CCF7-3635-891C-32A6C03F3395}"/>
          </ac:picMkLst>
        </pc:picChg>
        <pc:picChg chg="add del mod">
          <ac:chgData name="Babatunde Jolayemi" userId="58c96cbf6df46bf5" providerId="LiveId" clId="{8AEDE721-D780-4E48-B7D4-EB21F8AD1DA6}" dt="2024-07-25T18:23:08.696" v="344" actId="478"/>
          <ac:picMkLst>
            <pc:docMk/>
            <pc:sldMk cId="280316088" sldId="299"/>
            <ac:picMk id="11" creationId="{8C904B33-4E84-0B8B-9E23-2B0FC7295F4F}"/>
          </ac:picMkLst>
        </pc:picChg>
        <pc:picChg chg="add del mod">
          <ac:chgData name="Babatunde Jolayemi" userId="58c96cbf6df46bf5" providerId="LiveId" clId="{8AEDE721-D780-4E48-B7D4-EB21F8AD1DA6}" dt="2024-07-25T18:36:54.491" v="455" actId="478"/>
          <ac:picMkLst>
            <pc:docMk/>
            <pc:sldMk cId="280316088" sldId="299"/>
            <ac:picMk id="13" creationId="{437A5602-1C64-3AEC-973E-9666D5C435C4}"/>
          </ac:picMkLst>
        </pc:picChg>
        <pc:picChg chg="add del mod">
          <ac:chgData name="Babatunde Jolayemi" userId="58c96cbf6df46bf5" providerId="LiveId" clId="{8AEDE721-D780-4E48-B7D4-EB21F8AD1DA6}" dt="2024-07-25T18:38:08.917" v="466" actId="21"/>
          <ac:picMkLst>
            <pc:docMk/>
            <pc:sldMk cId="280316088" sldId="299"/>
            <ac:picMk id="15" creationId="{6ED25160-7783-2052-047C-2FEFA3E2F744}"/>
          </ac:picMkLst>
        </pc:picChg>
        <pc:picChg chg="add mod">
          <ac:chgData name="Babatunde Jolayemi" userId="58c96cbf6df46bf5" providerId="LiveId" clId="{8AEDE721-D780-4E48-B7D4-EB21F8AD1DA6}" dt="2024-07-25T19:04:32.871" v="733" actId="14100"/>
          <ac:picMkLst>
            <pc:docMk/>
            <pc:sldMk cId="280316088" sldId="299"/>
            <ac:picMk id="17" creationId="{1239674D-4CF9-EC6F-4DF5-BBFAC7C2233A}"/>
          </ac:picMkLst>
        </pc:picChg>
      </pc:sldChg>
      <pc:sldChg chg="addSp delSp modSp mod">
        <pc:chgData name="Babatunde Jolayemi" userId="58c96cbf6df46bf5" providerId="LiveId" clId="{8AEDE721-D780-4E48-B7D4-EB21F8AD1DA6}" dt="2024-07-25T19:24:07.159" v="776" actId="14100"/>
        <pc:sldMkLst>
          <pc:docMk/>
          <pc:sldMk cId="1385553969" sldId="302"/>
        </pc:sldMkLst>
        <pc:spChg chg="add del mod">
          <ac:chgData name="Babatunde Jolayemi" userId="58c96cbf6df46bf5" providerId="LiveId" clId="{8AEDE721-D780-4E48-B7D4-EB21F8AD1DA6}" dt="2024-07-25T19:22:29.293" v="765" actId="255"/>
          <ac:spMkLst>
            <pc:docMk/>
            <pc:sldMk cId="1385553969" sldId="302"/>
            <ac:spMk id="2" creationId="{8B78C759-C687-440F-8CAE-D3071F1AB630}"/>
          </ac:spMkLst>
        </pc:spChg>
        <pc:spChg chg="del mod">
          <ac:chgData name="Babatunde Jolayemi" userId="58c96cbf6df46bf5" providerId="LiveId" clId="{8AEDE721-D780-4E48-B7D4-EB21F8AD1DA6}" dt="2024-07-25T18:45:37.894" v="621" actId="478"/>
          <ac:spMkLst>
            <pc:docMk/>
            <pc:sldMk cId="1385553969" sldId="302"/>
            <ac:spMk id="3" creationId="{AB0AB2AC-B7E6-6849-9AE9-697369407F8F}"/>
          </ac:spMkLst>
        </pc:spChg>
        <pc:spChg chg="mod">
          <ac:chgData name="Babatunde Jolayemi" userId="58c96cbf6df46bf5" providerId="LiveId" clId="{8AEDE721-D780-4E48-B7D4-EB21F8AD1DA6}" dt="2024-07-25T18:29:26.289" v="381" actId="1076"/>
          <ac:spMkLst>
            <pc:docMk/>
            <pc:sldMk cId="1385553969" sldId="302"/>
            <ac:spMk id="4" creationId="{6B84506E-0B2F-4BA8-892E-8CE3753AF954}"/>
          </ac:spMkLst>
        </pc:spChg>
        <pc:spChg chg="add del">
          <ac:chgData name="Babatunde Jolayemi" userId="58c96cbf6df46bf5" providerId="LiveId" clId="{8AEDE721-D780-4E48-B7D4-EB21F8AD1DA6}" dt="2024-07-25T18:45:03.223" v="619" actId="478"/>
          <ac:spMkLst>
            <pc:docMk/>
            <pc:sldMk cId="1385553969" sldId="302"/>
            <ac:spMk id="24" creationId="{19E170CD-E3B7-27C5-FB16-82054A310ADC}"/>
          </ac:spMkLst>
        </pc:spChg>
        <pc:spChg chg="add del mod">
          <ac:chgData name="Babatunde Jolayemi" userId="58c96cbf6df46bf5" providerId="LiveId" clId="{8AEDE721-D780-4E48-B7D4-EB21F8AD1DA6}" dt="2024-07-25T18:44:55.220" v="618" actId="478"/>
          <ac:spMkLst>
            <pc:docMk/>
            <pc:sldMk cId="1385553969" sldId="302"/>
            <ac:spMk id="25" creationId="{B31ABD2D-28A7-D780-D2CF-1D765FEF4F0C}"/>
          </ac:spMkLst>
        </pc:spChg>
        <pc:spChg chg="add mod">
          <ac:chgData name="Babatunde Jolayemi" userId="58c96cbf6df46bf5" providerId="LiveId" clId="{8AEDE721-D780-4E48-B7D4-EB21F8AD1DA6}" dt="2024-07-25T19:22:48.769" v="769" actId="1076"/>
          <ac:spMkLst>
            <pc:docMk/>
            <pc:sldMk cId="1385553969" sldId="302"/>
            <ac:spMk id="28" creationId="{1630B963-AC0B-EFFA-F772-C3E8F981D445}"/>
          </ac:spMkLst>
        </pc:spChg>
        <pc:spChg chg="add mod">
          <ac:chgData name="Babatunde Jolayemi" userId="58c96cbf6df46bf5" providerId="LiveId" clId="{8AEDE721-D780-4E48-B7D4-EB21F8AD1DA6}" dt="2024-07-25T19:23:38.485" v="774" actId="20577"/>
          <ac:spMkLst>
            <pc:docMk/>
            <pc:sldMk cId="1385553969" sldId="302"/>
            <ac:spMk id="29" creationId="{4F4934C1-E5B2-6C7A-BA7C-8B534E1874EB}"/>
          </ac:spMkLst>
        </pc:spChg>
        <pc:graphicFrameChg chg="add del">
          <ac:chgData name="Babatunde Jolayemi" userId="58c96cbf6df46bf5" providerId="LiveId" clId="{8AEDE721-D780-4E48-B7D4-EB21F8AD1DA6}" dt="2024-07-25T18:39:03.457" v="496" actId="26606"/>
          <ac:graphicFrameMkLst>
            <pc:docMk/>
            <pc:sldMk cId="1385553969" sldId="302"/>
            <ac:graphicFrameMk id="19" creationId="{0734291D-98AD-BE13-1318-2B4F42F41710}"/>
          </ac:graphicFrameMkLst>
        </pc:graphicFrameChg>
        <pc:graphicFrameChg chg="add del mod">
          <ac:chgData name="Babatunde Jolayemi" userId="58c96cbf6df46bf5" providerId="LiveId" clId="{8AEDE721-D780-4E48-B7D4-EB21F8AD1DA6}" dt="2024-07-25T18:39:36.240" v="501" actId="26606"/>
          <ac:graphicFrameMkLst>
            <pc:docMk/>
            <pc:sldMk cId="1385553969" sldId="302"/>
            <ac:graphicFrameMk id="20" creationId="{BC46B2C6-DFA4-4D1B-EFE8-EE1EAC04D0C8}"/>
          </ac:graphicFrameMkLst>
        </pc:graphicFrameChg>
        <pc:picChg chg="add del mod">
          <ac:chgData name="Babatunde Jolayemi" userId="58c96cbf6df46bf5" providerId="LiveId" clId="{8AEDE721-D780-4E48-B7D4-EB21F8AD1DA6}" dt="2024-07-25T18:27:26.492" v="360" actId="478"/>
          <ac:picMkLst>
            <pc:docMk/>
            <pc:sldMk cId="1385553969" sldId="302"/>
            <ac:picMk id="7" creationId="{F9BB3CB4-B19F-0261-C025-1784A3E63427}"/>
          </ac:picMkLst>
        </pc:picChg>
        <pc:picChg chg="add del mod">
          <ac:chgData name="Babatunde Jolayemi" userId="58c96cbf6df46bf5" providerId="LiveId" clId="{8AEDE721-D780-4E48-B7D4-EB21F8AD1DA6}" dt="2024-07-25T18:27:30.032" v="361" actId="478"/>
          <ac:picMkLst>
            <pc:docMk/>
            <pc:sldMk cId="1385553969" sldId="302"/>
            <ac:picMk id="9" creationId="{329DF769-E8B5-0D04-811F-25FB019364C7}"/>
          </ac:picMkLst>
        </pc:picChg>
        <pc:picChg chg="add del mod">
          <ac:chgData name="Babatunde Jolayemi" userId="58c96cbf6df46bf5" providerId="LiveId" clId="{8AEDE721-D780-4E48-B7D4-EB21F8AD1DA6}" dt="2024-07-25T18:32:33.505" v="398" actId="478"/>
          <ac:picMkLst>
            <pc:docMk/>
            <pc:sldMk cId="1385553969" sldId="302"/>
            <ac:picMk id="12" creationId="{A6E7B0E5-3F8C-4EC1-C01D-5EDD710EC884}"/>
          </ac:picMkLst>
        </pc:picChg>
        <pc:picChg chg="add del mod">
          <ac:chgData name="Babatunde Jolayemi" userId="58c96cbf6df46bf5" providerId="LiveId" clId="{8AEDE721-D780-4E48-B7D4-EB21F8AD1DA6}" dt="2024-07-25T18:32:31.058" v="397" actId="478"/>
          <ac:picMkLst>
            <pc:docMk/>
            <pc:sldMk cId="1385553969" sldId="302"/>
            <ac:picMk id="14" creationId="{B9B04347-DAFD-3074-EC6B-6AA0D962E62B}"/>
          </ac:picMkLst>
        </pc:picChg>
        <pc:picChg chg="add mod">
          <ac:chgData name="Babatunde Jolayemi" userId="58c96cbf6df46bf5" providerId="LiveId" clId="{8AEDE721-D780-4E48-B7D4-EB21F8AD1DA6}" dt="2024-07-25T19:21:42.928" v="759" actId="1076"/>
          <ac:picMkLst>
            <pc:docMk/>
            <pc:sldMk cId="1385553969" sldId="302"/>
            <ac:picMk id="16" creationId="{316FFB0B-EAFB-67D3-A5D3-25A51B8D9513}"/>
          </ac:picMkLst>
        </pc:picChg>
        <pc:picChg chg="add del mod">
          <ac:chgData name="Babatunde Jolayemi" userId="58c96cbf6df46bf5" providerId="LiveId" clId="{8AEDE721-D780-4E48-B7D4-EB21F8AD1DA6}" dt="2024-07-25T18:40:34.871" v="508" actId="478"/>
          <ac:picMkLst>
            <pc:docMk/>
            <pc:sldMk cId="1385553969" sldId="302"/>
            <ac:picMk id="17" creationId="{6ED25160-7783-2052-047C-2FEFA3E2F744}"/>
          </ac:picMkLst>
        </pc:picChg>
        <pc:picChg chg="add mod">
          <ac:chgData name="Babatunde Jolayemi" userId="58c96cbf6df46bf5" providerId="LiveId" clId="{8AEDE721-D780-4E48-B7D4-EB21F8AD1DA6}" dt="2024-07-25T19:22:17.821" v="764" actId="14100"/>
          <ac:picMkLst>
            <pc:docMk/>
            <pc:sldMk cId="1385553969" sldId="302"/>
            <ac:picMk id="21" creationId="{643F8A55-BF06-B85F-8772-34E8461E1C75}"/>
          </ac:picMkLst>
        </pc:picChg>
        <pc:picChg chg="add mod">
          <ac:chgData name="Babatunde Jolayemi" userId="58c96cbf6df46bf5" providerId="LiveId" clId="{8AEDE721-D780-4E48-B7D4-EB21F8AD1DA6}" dt="2024-07-25T19:24:07.159" v="776" actId="14100"/>
          <ac:picMkLst>
            <pc:docMk/>
            <pc:sldMk cId="1385553969" sldId="302"/>
            <ac:picMk id="23" creationId="{AAC8E486-DE55-5091-D6BB-683C462EEE60}"/>
          </ac:picMkLst>
        </pc:picChg>
        <pc:picChg chg="add mod">
          <ac:chgData name="Babatunde Jolayemi" userId="58c96cbf6df46bf5" providerId="LiveId" clId="{8AEDE721-D780-4E48-B7D4-EB21F8AD1DA6}" dt="2024-07-25T19:23:25.200" v="773" actId="14100"/>
          <ac:picMkLst>
            <pc:docMk/>
            <pc:sldMk cId="1385553969" sldId="302"/>
            <ac:picMk id="27" creationId="{2CCE8328-1410-4768-4FEE-8943B8EC95BF}"/>
          </ac:picMkLst>
        </pc:picChg>
      </pc:sldChg>
      <pc:sldChg chg="modSp mod">
        <pc:chgData name="Babatunde Jolayemi" userId="58c96cbf6df46bf5" providerId="LiveId" clId="{8AEDE721-D780-4E48-B7D4-EB21F8AD1DA6}" dt="2024-07-25T10:05:58.580" v="0"/>
        <pc:sldMkLst>
          <pc:docMk/>
          <pc:sldMk cId="1277611629" sldId="327"/>
        </pc:sldMkLst>
        <pc:spChg chg="mod">
          <ac:chgData name="Babatunde Jolayemi" userId="58c96cbf6df46bf5" providerId="LiveId" clId="{8AEDE721-D780-4E48-B7D4-EB21F8AD1DA6}" dt="2024-07-25T10:05:58.580" v="0"/>
          <ac:spMkLst>
            <pc:docMk/>
            <pc:sldMk cId="1277611629" sldId="327"/>
            <ac:spMk id="6" creationId="{2C36AF9D-A911-994B-90EA-013D4CDA5604}"/>
          </ac:spMkLst>
        </pc:spChg>
      </pc:sldChg>
      <pc:sldChg chg="addSp delSp modSp mod">
        <pc:chgData name="Babatunde Jolayemi" userId="58c96cbf6df46bf5" providerId="LiveId" clId="{8AEDE721-D780-4E48-B7D4-EB21F8AD1DA6}" dt="2024-07-25T10:55:20.981" v="110" actId="5793"/>
        <pc:sldMkLst>
          <pc:docMk/>
          <pc:sldMk cId="1980221439" sldId="331"/>
        </pc:sldMkLst>
        <pc:spChg chg="add del mod">
          <ac:chgData name="Babatunde Jolayemi" userId="58c96cbf6df46bf5" providerId="LiveId" clId="{8AEDE721-D780-4E48-B7D4-EB21F8AD1DA6}" dt="2024-07-25T10:14:31.989" v="7"/>
          <ac:spMkLst>
            <pc:docMk/>
            <pc:sldMk cId="1980221439" sldId="331"/>
            <ac:spMk id="2" creationId="{34F368E2-4631-6D35-267C-3062B08F0D6C}"/>
          </ac:spMkLst>
        </pc:spChg>
        <pc:spChg chg="mod">
          <ac:chgData name="Babatunde Jolayemi" userId="58c96cbf6df46bf5" providerId="LiveId" clId="{8AEDE721-D780-4E48-B7D4-EB21F8AD1DA6}" dt="2024-07-25T10:55:20.981" v="110" actId="5793"/>
          <ac:spMkLst>
            <pc:docMk/>
            <pc:sldMk cId="1980221439" sldId="331"/>
            <ac:spMk id="10" creationId="{79EF1473-3ADD-43F1-A495-57AAB7FD902F}"/>
          </ac:spMkLst>
        </pc:spChg>
      </pc:sldChg>
      <pc:sldChg chg="addSp modSp mod">
        <pc:chgData name="Babatunde Jolayemi" userId="58c96cbf6df46bf5" providerId="LiveId" clId="{8AEDE721-D780-4E48-B7D4-EB21F8AD1DA6}" dt="2024-07-25T17:44:46.139" v="332" actId="14100"/>
        <pc:sldMkLst>
          <pc:docMk/>
          <pc:sldMk cId="2560061391" sldId="332"/>
        </pc:sldMkLst>
        <pc:spChg chg="add mod">
          <ac:chgData name="Babatunde Jolayemi" userId="58c96cbf6df46bf5" providerId="LiveId" clId="{8AEDE721-D780-4E48-B7D4-EB21F8AD1DA6}" dt="2024-07-25T17:44:46.139" v="332" actId="14100"/>
          <ac:spMkLst>
            <pc:docMk/>
            <pc:sldMk cId="2560061391" sldId="332"/>
            <ac:spMk id="3" creationId="{B2BB5E6C-7106-AF9E-E998-A4B4CD965F70}"/>
          </ac:spMkLst>
        </pc:spChg>
        <pc:spChg chg="mod">
          <ac:chgData name="Babatunde Jolayemi" userId="58c96cbf6df46bf5" providerId="LiveId" clId="{8AEDE721-D780-4E48-B7D4-EB21F8AD1DA6}" dt="2024-07-25T10:52:38.539" v="99" actId="21"/>
          <ac:spMkLst>
            <pc:docMk/>
            <pc:sldMk cId="2560061391" sldId="332"/>
            <ac:spMk id="5" creationId="{8E999A1B-8752-489F-A63B-EA2F60186B52}"/>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7/26/2024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dirty="0"/>
          </a:p>
        </p:txBody>
      </p:sp>
      <p:sp>
        <p:nvSpPr>
          <p:cNvPr id="4" name="Slide Number Placeholder 3"/>
          <p:cNvSpPr>
            <a:spLocks noGrp="1"/>
          </p:cNvSpPr>
          <p:nvPr>
            <p:ph type="sldNum" sz="quarter" idx="5"/>
          </p:nvPr>
        </p:nvSpPr>
        <p:spPr/>
        <p:txBody>
          <a:bodyPr/>
          <a:lstStyle/>
          <a:p>
            <a:fld id="{EEBDA0E2-FEBD-4B65-8F16-724CF984F377}" type="slidenum">
              <a:rPr lang="en-US" smtClean="0"/>
              <a:t>39</a:t>
            </a:fld>
            <a:endParaRPr lang="en-US"/>
          </a:p>
        </p:txBody>
      </p:sp>
    </p:spTree>
    <p:extLst>
      <p:ext uri="{BB962C8B-B14F-4D97-AF65-F5344CB8AC3E}">
        <p14:creationId xmlns:p14="http://schemas.microsoft.com/office/powerpoint/2010/main" val="23719127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dirty="0"/>
          </a:p>
        </p:txBody>
      </p:sp>
      <p:sp>
        <p:nvSpPr>
          <p:cNvPr id="4" name="Slide Number Placeholder 3"/>
          <p:cNvSpPr>
            <a:spLocks noGrp="1"/>
          </p:cNvSpPr>
          <p:nvPr>
            <p:ph type="sldNum" sz="quarter" idx="5"/>
          </p:nvPr>
        </p:nvSpPr>
        <p:spPr/>
        <p:txBody>
          <a:bodyPr/>
          <a:lstStyle/>
          <a:p>
            <a:fld id="{EEBDA0E2-FEBD-4B65-8F16-724CF984F377}" type="slidenum">
              <a:rPr lang="en-US" smtClean="0"/>
              <a:t>40</a:t>
            </a:fld>
            <a:endParaRPr lang="en-US"/>
          </a:p>
        </p:txBody>
      </p:sp>
    </p:spTree>
    <p:extLst>
      <p:ext uri="{BB962C8B-B14F-4D97-AF65-F5344CB8AC3E}">
        <p14:creationId xmlns:p14="http://schemas.microsoft.com/office/powerpoint/2010/main" val="40506802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562464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dirty="0"/>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23089110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sz="4000" dirty="0"/>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665703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dirty="0"/>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19777682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sz="4000" dirty="0"/>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27623609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sz="3600" dirty="0"/>
          </a:p>
        </p:txBody>
      </p:sp>
      <p:sp>
        <p:nvSpPr>
          <p:cNvPr id="4" name="Slide Number Placeholder 3"/>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33918124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sz="3200" dirty="0"/>
          </a:p>
        </p:txBody>
      </p:sp>
      <p:sp>
        <p:nvSpPr>
          <p:cNvPr id="4" name="Slide Number Placeholder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4115498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Bhabhatunde/Data-Gathering/blob/main/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Bhabhatunde/Data-Gathering/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Bhabhatunde/Data-Gathering/blob/main/jupyter-labs-eda-sql-coursera_sqllite.ipynb"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Bhabhatunde/DataGathering/blob/main/Map_Project.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Bhabhatunde/Data-Gathering/blob/main/Dash_Plotly_Capston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Bhabhatunde/Data-Gathering/blob/main/SpaceX_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hyperlink" Target="https://github.com/Bhabhatunde/Data-Gathering/blob/main/edadataviz.ipynb" TargetMode="Externa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hyperlink" Target="https://github.com/Bhabhatunde/Data-Gathering/blob/main/Machine%20Learning_Revisit.ipynb"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Bhabhatunde/Data-Gathering/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hyperlink" Target="https://github.com/Bhabhatunde/Data-Gathering/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Bhabhatunde/DataGathering/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Jolayemi S Babatunde</a:t>
            </a:r>
          </a:p>
          <a:p>
            <a:r>
              <a:rPr lang="en-US" dirty="0">
                <a:solidFill>
                  <a:schemeClr val="bg2"/>
                </a:solidFill>
                <a:latin typeface="Abadi" panose="020B0604020104020204" pitchFamily="34" charset="0"/>
                <a:ea typeface="SF Pro" pitchFamily="2" charset="0"/>
                <a:cs typeface="SF Pro" pitchFamily="2" charset="0"/>
              </a:rPr>
              <a:t>25/07/2024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83079" y="1681281"/>
            <a:ext cx="9745589" cy="4351338"/>
          </a:xfrm>
          <a:prstGeom prst="rect">
            <a:avLst/>
          </a:prstGeom>
        </p:spPr>
        <p:txBody>
          <a:bodyPr lIns="91440" tIns="45720" rIns="91440" bIns="45720" anchor="t"/>
          <a:lstStyle/>
          <a:p>
            <a:pPr marL="0" indent="0">
              <a:lnSpc>
                <a:spcPct val="100000"/>
              </a:lnSpc>
              <a:spcBef>
                <a:spcPts val="1400"/>
              </a:spcBef>
              <a:buNone/>
            </a:pPr>
            <a:endParaRPr lang="en-US" dirty="0"/>
          </a:p>
          <a:p>
            <a:endParaRPr lang="en-US" dirty="0"/>
          </a:p>
          <a:p>
            <a:endParaRPr lang="en-US" dirty="0"/>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Rectangle 2">
            <a:extLst>
              <a:ext uri="{FF2B5EF4-FFF2-40B4-BE49-F238E27FC236}">
                <a16:creationId xmlns:a16="http://schemas.microsoft.com/office/drawing/2014/main" id="{26E6985B-8273-5EDC-BCD0-EFB2B63D1680}"/>
              </a:ext>
            </a:extLst>
          </p:cNvPr>
          <p:cNvSpPr>
            <a:spLocks noChangeArrowheads="1"/>
          </p:cNvSpPr>
          <p:nvPr/>
        </p:nvSpPr>
        <p:spPr bwMode="auto">
          <a:xfrm>
            <a:off x="815502" y="1456292"/>
            <a:ext cx="9277403"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altLang="en-NG" dirty="0">
                <a:solidFill>
                  <a:srgbClr val="0070C0"/>
                </a:solidFill>
                <a:latin typeface="Abadi" panose="020B0604020104020204" pitchFamily="34" charset="0"/>
              </a:rPr>
              <a:t>Scatter plot of flight number against payload mass in kg</a:t>
            </a:r>
            <a:endParaRPr lang="en-NG" altLang="en-NG" dirty="0">
              <a:solidFill>
                <a:srgbClr val="0070C0"/>
              </a:solidFill>
              <a:latin typeface="Abadi" panose="020B0604020104020204" pitchFamily="34" charset="0"/>
            </a:endParaRPr>
          </a:p>
          <a:p>
            <a:pPr marR="0" lvl="0" algn="l" defTabSz="914400" rtl="0" eaLnBrk="0" fontAlgn="base" latinLnBrk="0" hangingPunct="0">
              <a:lnSpc>
                <a:spcPct val="100000"/>
              </a:lnSpc>
              <a:spcBef>
                <a:spcPct val="0"/>
              </a:spcBef>
              <a:spcAft>
                <a:spcPct val="0"/>
              </a:spcAft>
              <a:buClrTx/>
              <a:buSzTx/>
              <a:tabLst/>
            </a:pPr>
            <a:r>
              <a:rPr lang="en-NG" altLang="en-NG" dirty="0">
                <a:solidFill>
                  <a:srgbClr val="0070C0"/>
                </a:solidFill>
                <a:latin typeface="Abadi" panose="020B0604020104020204" pitchFamily="34" charset="0"/>
              </a:rPr>
              <a:t>Purpose: To compare payload weight distributions </a:t>
            </a:r>
            <a:r>
              <a:rPr lang="en-US" altLang="en-NG" dirty="0">
                <a:solidFill>
                  <a:srgbClr val="0070C0"/>
                </a:solidFill>
                <a:latin typeface="Abadi" panose="020B0604020104020204" pitchFamily="34" charset="0"/>
              </a:rPr>
              <a:t>and relationship with flight number </a:t>
            </a:r>
            <a:r>
              <a:rPr lang="en-NG" altLang="en-NG" dirty="0">
                <a:solidFill>
                  <a:srgbClr val="0070C0"/>
                </a:solidFill>
                <a:latin typeface="Abadi" panose="020B0604020104020204" pitchFamily="34" charset="0"/>
              </a:rPr>
              <a:t>for successful and unsuccessful landings.</a:t>
            </a:r>
            <a:endParaRPr lang="en-US" altLang="en-NG" dirty="0">
              <a:solidFill>
                <a:srgbClr val="0070C0"/>
              </a:solidFill>
              <a:latin typeface="Abadi" panose="020B0604020104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altLang="en-NG" dirty="0">
                <a:solidFill>
                  <a:srgbClr val="0070C0"/>
                </a:solidFill>
                <a:latin typeface="Abadi" panose="020B0604020104020204" pitchFamily="34" charset="0"/>
              </a:rPr>
              <a:t>Scatter plot of payload Mass and Launch Site</a:t>
            </a:r>
          </a:p>
          <a:p>
            <a:pPr marR="0" lvl="0" algn="l" defTabSz="914400" rtl="0" eaLnBrk="0" fontAlgn="base" latinLnBrk="0" hangingPunct="0">
              <a:lnSpc>
                <a:spcPct val="100000"/>
              </a:lnSpc>
              <a:spcBef>
                <a:spcPct val="0"/>
              </a:spcBef>
              <a:spcAft>
                <a:spcPct val="0"/>
              </a:spcAft>
              <a:buClrTx/>
              <a:buSzTx/>
              <a:tabLst/>
            </a:pPr>
            <a:r>
              <a:rPr lang="en-NG" altLang="en-NG" dirty="0">
                <a:solidFill>
                  <a:srgbClr val="0070C0"/>
                </a:solidFill>
                <a:latin typeface="Abadi" panose="020B0604020104020204" pitchFamily="34" charset="0"/>
              </a:rPr>
              <a:t>Purpose: </a:t>
            </a:r>
            <a:r>
              <a:rPr lang="en-US" altLang="en-NG" dirty="0">
                <a:solidFill>
                  <a:srgbClr val="0070C0"/>
                </a:solidFill>
                <a:latin typeface="Abadi" panose="020B0604020104020204" pitchFamily="34" charset="0"/>
              </a:rPr>
              <a:t>to visualize the relationship between payload Mass and Launch Site.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altLang="en-NG" dirty="0">
                <a:solidFill>
                  <a:srgbClr val="0070C0"/>
                </a:solidFill>
                <a:latin typeface="Abadi" panose="020B0604020104020204" pitchFamily="34" charset="0"/>
              </a:rPr>
              <a:t>Scatter plot of Payload Mass and Launch Site</a:t>
            </a:r>
          </a:p>
          <a:p>
            <a:pPr marR="0" lvl="0" algn="l" defTabSz="914400" rtl="0" eaLnBrk="0" fontAlgn="base" latinLnBrk="0" hangingPunct="0">
              <a:lnSpc>
                <a:spcPct val="100000"/>
              </a:lnSpc>
              <a:spcBef>
                <a:spcPct val="0"/>
              </a:spcBef>
              <a:spcAft>
                <a:spcPct val="0"/>
              </a:spcAft>
              <a:buClrTx/>
              <a:buSzTx/>
              <a:tabLst/>
            </a:pPr>
            <a:r>
              <a:rPr lang="en-NG" altLang="en-NG" dirty="0">
                <a:solidFill>
                  <a:srgbClr val="0070C0"/>
                </a:solidFill>
                <a:latin typeface="Abadi" panose="020B0604020104020204" pitchFamily="34" charset="0"/>
              </a:rPr>
              <a:t>Purpose: </a:t>
            </a:r>
            <a:r>
              <a:rPr lang="en-US" altLang="en-NG" dirty="0">
                <a:solidFill>
                  <a:srgbClr val="0070C0"/>
                </a:solidFill>
                <a:latin typeface="Abadi" panose="020B0604020104020204" pitchFamily="34" charset="0"/>
              </a:rPr>
              <a:t>to visualize the relationship between Payload Mass and Launch Site.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altLang="en-NG" dirty="0">
                <a:solidFill>
                  <a:srgbClr val="0070C0"/>
                </a:solidFill>
                <a:latin typeface="Abadi" panose="020B0604020104020204" pitchFamily="34" charset="0"/>
              </a:rPr>
              <a:t>Bar plot of success rate of each orbit type</a:t>
            </a:r>
          </a:p>
          <a:p>
            <a:pPr marR="0" lvl="0" algn="l" defTabSz="914400" rtl="0" eaLnBrk="0" fontAlgn="base" latinLnBrk="0" hangingPunct="0">
              <a:lnSpc>
                <a:spcPct val="100000"/>
              </a:lnSpc>
              <a:spcBef>
                <a:spcPct val="0"/>
              </a:spcBef>
              <a:spcAft>
                <a:spcPct val="0"/>
              </a:spcAft>
              <a:buClrTx/>
              <a:buSzTx/>
              <a:tabLst/>
            </a:pPr>
            <a:r>
              <a:rPr lang="en-NG" altLang="en-NG" dirty="0">
                <a:solidFill>
                  <a:srgbClr val="0070C0"/>
                </a:solidFill>
                <a:latin typeface="Abadi" panose="020B0604020104020204" pitchFamily="34" charset="0"/>
              </a:rPr>
              <a:t>Purpose: </a:t>
            </a:r>
            <a:r>
              <a:rPr lang="en-US" altLang="en-NG" dirty="0">
                <a:solidFill>
                  <a:srgbClr val="0070C0"/>
                </a:solidFill>
                <a:latin typeface="Abadi" panose="020B0604020104020204" pitchFamily="34" charset="0"/>
              </a:rPr>
              <a:t>to visualize the relationship between success rate of each orbit type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NG" altLang="en-NG" dirty="0">
                <a:solidFill>
                  <a:srgbClr val="0070C0"/>
                </a:solidFill>
                <a:latin typeface="Abadi" panose="020B0604020104020204" pitchFamily="34" charset="0"/>
              </a:rPr>
              <a:t>Heatmap of Correlation Matrix:</a:t>
            </a:r>
          </a:p>
          <a:p>
            <a:pPr marR="0" lvl="0" algn="l" defTabSz="914400" rtl="0" eaLnBrk="0" fontAlgn="base" latinLnBrk="0" hangingPunct="0">
              <a:lnSpc>
                <a:spcPct val="100000"/>
              </a:lnSpc>
              <a:spcBef>
                <a:spcPct val="0"/>
              </a:spcBef>
              <a:spcAft>
                <a:spcPct val="0"/>
              </a:spcAft>
              <a:buClrTx/>
              <a:buSzTx/>
              <a:tabLst/>
            </a:pPr>
            <a:r>
              <a:rPr lang="en-NG" altLang="en-NG" dirty="0">
                <a:solidFill>
                  <a:srgbClr val="0070C0"/>
                </a:solidFill>
                <a:latin typeface="Abadi" panose="020B0604020104020204" pitchFamily="34" charset="0"/>
              </a:rPr>
              <a:t>Purpose: To identify correlations between different features influencing the landing success.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NG" altLang="en-NG" dirty="0">
                <a:solidFill>
                  <a:srgbClr val="0070C0"/>
                </a:solidFill>
                <a:latin typeface="Abadi" panose="020B0604020104020204" pitchFamily="34" charset="0"/>
              </a:rPr>
              <a:t>Geospatial Map of Launch Sites:</a:t>
            </a:r>
          </a:p>
          <a:p>
            <a:pPr marR="0" lvl="0" algn="l" defTabSz="914400" rtl="0" eaLnBrk="0" fontAlgn="base" latinLnBrk="0" hangingPunct="0">
              <a:lnSpc>
                <a:spcPct val="100000"/>
              </a:lnSpc>
              <a:spcBef>
                <a:spcPct val="0"/>
              </a:spcBef>
              <a:spcAft>
                <a:spcPct val="0"/>
              </a:spcAft>
              <a:buClrTx/>
              <a:buSzTx/>
              <a:tabLst/>
            </a:pPr>
            <a:r>
              <a:rPr lang="en-NG" altLang="en-NG" dirty="0">
                <a:solidFill>
                  <a:srgbClr val="0070C0"/>
                </a:solidFill>
                <a:latin typeface="Abadi" panose="020B0604020104020204" pitchFamily="34" charset="0"/>
              </a:rPr>
              <a:t>Purpose: To provide a geographical visualization of launch sites and their corresponding landing outcomes.</a:t>
            </a:r>
            <a:endParaRPr lang="en-US" altLang="en-NG" dirty="0">
              <a:solidFill>
                <a:srgbClr val="0070C0"/>
              </a:solidFill>
              <a:latin typeface="Abadi" panose="020B0604020104020204" pitchFamily="34" charset="0"/>
            </a:endParaRPr>
          </a:p>
          <a:p>
            <a:pPr marR="0" lvl="0" algn="l" defTabSz="914400" rtl="0" eaLnBrk="0" fontAlgn="base" latinLnBrk="0" hangingPunct="0">
              <a:lnSpc>
                <a:spcPct val="100000"/>
              </a:lnSpc>
              <a:spcBef>
                <a:spcPct val="0"/>
              </a:spcBef>
              <a:spcAft>
                <a:spcPct val="0"/>
              </a:spcAft>
              <a:buClrTx/>
              <a:buSzTx/>
              <a:tabLst/>
            </a:pPr>
            <a:endParaRPr lang="en-NG" altLang="en-NG"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en-NG" sz="1400" b="0" i="0" u="none" strike="noStrike" cap="none" normalizeH="0" baseline="0" dirty="0">
                <a:ln>
                  <a:noFill/>
                </a:ln>
                <a:solidFill>
                  <a:schemeClr val="tx1"/>
                </a:solidFill>
                <a:effectLst/>
                <a:latin typeface="Arial" panose="020B0604020202020204" pitchFamily="34" charset="0"/>
                <a:hlinkClick r:id="rId3"/>
              </a:rPr>
              <a:t>https://github.com/Bhabhatunde/Data-Gathering/blob/main/edadataviz.ipynb</a:t>
            </a:r>
            <a:br>
              <a:rPr kumimoji="0" lang="it-IT" altLang="en-NG" sz="1400" b="0" i="0" u="none" strike="noStrike" cap="none" normalizeH="0" baseline="0" dirty="0">
                <a:ln>
                  <a:noFill/>
                </a:ln>
                <a:solidFill>
                  <a:schemeClr val="tx1"/>
                </a:solidFill>
                <a:effectLst/>
                <a:latin typeface="Arial" panose="020B0604020202020204" pitchFamily="34" charset="0"/>
              </a:rPr>
            </a:br>
            <a:endParaRPr kumimoji="0" lang="en-NG" altLang="en-NG"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7000"/>
              </a:lnSpc>
              <a:spcAft>
                <a:spcPts val="800"/>
              </a:spcAft>
            </a:pPr>
            <a:r>
              <a:rPr lang="en-NG" sz="1800" dirty="0">
                <a:solidFill>
                  <a:srgbClr val="0070C0"/>
                </a:solidFill>
                <a:latin typeface="Abadi" panose="020B0604020104020204" pitchFamily="34" charset="0"/>
              </a:rPr>
              <a:t>Display the names of the unique launch sites in the space mission</a:t>
            </a:r>
          </a:p>
          <a:p>
            <a:pPr>
              <a:lnSpc>
                <a:spcPct val="107000"/>
              </a:lnSpc>
              <a:spcAft>
                <a:spcPts val="800"/>
              </a:spcAft>
            </a:pPr>
            <a:r>
              <a:rPr lang="en-NG" sz="1800" dirty="0">
                <a:solidFill>
                  <a:srgbClr val="0070C0"/>
                </a:solidFill>
                <a:latin typeface="Abadi" panose="020B0604020104020204" pitchFamily="34" charset="0"/>
              </a:rPr>
              <a:t>Display 5 records where launch sites begin with the string 'CCA'</a:t>
            </a:r>
          </a:p>
          <a:p>
            <a:pPr>
              <a:lnSpc>
                <a:spcPct val="107000"/>
              </a:lnSpc>
              <a:spcAft>
                <a:spcPts val="800"/>
              </a:spcAft>
            </a:pPr>
            <a:r>
              <a:rPr lang="en-NG" sz="1800" dirty="0">
                <a:solidFill>
                  <a:srgbClr val="0070C0"/>
                </a:solidFill>
                <a:latin typeface="Abadi" panose="020B0604020104020204" pitchFamily="34" charset="0"/>
              </a:rPr>
              <a:t>Display the total payload mass carried by boosters launched by NASA (CRS)</a:t>
            </a:r>
          </a:p>
          <a:p>
            <a:pPr>
              <a:lnSpc>
                <a:spcPct val="107000"/>
              </a:lnSpc>
              <a:spcAft>
                <a:spcPts val="800"/>
              </a:spcAft>
            </a:pPr>
            <a:r>
              <a:rPr lang="en-NG" sz="1800" dirty="0">
                <a:solidFill>
                  <a:srgbClr val="0070C0"/>
                </a:solidFill>
                <a:latin typeface="Abadi" panose="020B0604020104020204" pitchFamily="34" charset="0"/>
              </a:rPr>
              <a:t>Display average payload mass carried by booster version F9 v1.1</a:t>
            </a:r>
          </a:p>
          <a:p>
            <a:pPr>
              <a:lnSpc>
                <a:spcPct val="107000"/>
              </a:lnSpc>
              <a:spcAft>
                <a:spcPts val="800"/>
              </a:spcAft>
            </a:pPr>
            <a:r>
              <a:rPr lang="en-NG" sz="1800" dirty="0">
                <a:solidFill>
                  <a:srgbClr val="0070C0"/>
                </a:solidFill>
                <a:latin typeface="Abadi" panose="020B0604020104020204" pitchFamily="34" charset="0"/>
              </a:rPr>
              <a:t>List the date when the first successful landing outcome in ground pad was achieved.</a:t>
            </a:r>
          </a:p>
          <a:p>
            <a:pPr>
              <a:lnSpc>
                <a:spcPct val="107000"/>
              </a:lnSpc>
              <a:spcAft>
                <a:spcPts val="800"/>
              </a:spcAft>
            </a:pPr>
            <a:r>
              <a:rPr lang="en-NG" sz="1800" dirty="0">
                <a:solidFill>
                  <a:srgbClr val="0070C0"/>
                </a:solidFill>
                <a:latin typeface="Abadi" panose="020B0604020104020204" pitchFamily="34" charset="0"/>
              </a:rPr>
              <a:t>List the names of the boosters which have success in drone ship and have payload mass greater than 4000 but less than 6000</a:t>
            </a:r>
            <a:endParaRPr lang="en-US" sz="1800" dirty="0">
              <a:solidFill>
                <a:srgbClr val="0070C0"/>
              </a:solidFill>
              <a:latin typeface="Abadi" panose="020B0604020104020204" pitchFamily="34" charset="0"/>
            </a:endParaRPr>
          </a:p>
          <a:p>
            <a:pPr>
              <a:lnSpc>
                <a:spcPct val="107000"/>
              </a:lnSpc>
              <a:spcAft>
                <a:spcPts val="800"/>
              </a:spcAft>
            </a:pPr>
            <a:r>
              <a:rPr lang="it-IT" sz="1400" dirty="0">
                <a:hlinkClick r:id="rId3"/>
              </a:rPr>
              <a:t>https://github.com/Bhabhatunde/Data-Gathering/blob/main/jupyter-labs-eda-sql-coursera_sqllite.ipynb</a:t>
            </a:r>
            <a:endParaRPr lang="it-IT" sz="1400" dirty="0"/>
          </a:p>
          <a:p>
            <a:pPr>
              <a:lnSpc>
                <a:spcPct val="107000"/>
              </a:lnSpc>
              <a:spcAft>
                <a:spcPts val="800"/>
              </a:spcAft>
            </a:pPr>
            <a:endParaRPr lang="en-NG"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endParaRPr lang="en-NG"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ACD2B5-E9D7-585E-D4CB-D9F565062101}"/>
              </a:ext>
            </a:extLst>
          </p:cNvPr>
          <p:cNvSpPr>
            <a:spLocks noGrp="1"/>
          </p:cNvSpPr>
          <p:nvPr>
            <p:ph idx="1"/>
          </p:nvPr>
        </p:nvSpPr>
        <p:spPr>
          <a:xfrm>
            <a:off x="1036608" y="759125"/>
            <a:ext cx="10515600" cy="5693433"/>
          </a:xfrm>
        </p:spPr>
        <p:txBody>
          <a:bodyPr/>
          <a:lstStyle/>
          <a:p>
            <a:pPr>
              <a:lnSpc>
                <a:spcPct val="107000"/>
              </a:lnSpc>
              <a:spcAft>
                <a:spcPts val="800"/>
              </a:spcAft>
            </a:pPr>
            <a:r>
              <a:rPr lang="en-NG" sz="1800" dirty="0">
                <a:solidFill>
                  <a:srgbClr val="0070C0"/>
                </a:solidFill>
                <a:latin typeface="Abadi" panose="020B0604020104020204" pitchFamily="34" charset="0"/>
              </a:rPr>
              <a:t>List the total number of successful and failure mission outcomes</a:t>
            </a:r>
          </a:p>
          <a:p>
            <a:pPr>
              <a:lnSpc>
                <a:spcPct val="107000"/>
              </a:lnSpc>
              <a:spcAft>
                <a:spcPts val="800"/>
              </a:spcAft>
            </a:pPr>
            <a:r>
              <a:rPr lang="en-NG" sz="1800" dirty="0">
                <a:solidFill>
                  <a:srgbClr val="0070C0"/>
                </a:solidFill>
                <a:latin typeface="Abadi" panose="020B0604020104020204" pitchFamily="34" charset="0"/>
              </a:rPr>
              <a:t>List the names of the booster versions which have carried the maximum payload mass. Using a subquery</a:t>
            </a:r>
          </a:p>
          <a:p>
            <a:pPr>
              <a:lnSpc>
                <a:spcPct val="107000"/>
              </a:lnSpc>
              <a:spcAft>
                <a:spcPts val="800"/>
              </a:spcAft>
            </a:pPr>
            <a:r>
              <a:rPr lang="en-NG" sz="1800" dirty="0">
                <a:solidFill>
                  <a:srgbClr val="0070C0"/>
                </a:solidFill>
                <a:latin typeface="Abadi" panose="020B0604020104020204" pitchFamily="34" charset="0"/>
              </a:rPr>
              <a:t>List the records which will display the month names, failure landing outcomes in drone ship, booster versions, launch site for the months in year 2015.</a:t>
            </a:r>
          </a:p>
          <a:p>
            <a:pPr>
              <a:lnSpc>
                <a:spcPct val="107000"/>
              </a:lnSpc>
              <a:spcAft>
                <a:spcPts val="800"/>
              </a:spcAft>
            </a:pPr>
            <a:r>
              <a:rPr lang="en-NG" sz="1800" dirty="0">
                <a:solidFill>
                  <a:srgbClr val="0070C0"/>
                </a:solidFill>
                <a:latin typeface="Abadi" panose="020B0604020104020204" pitchFamily="34" charset="0"/>
              </a:rPr>
              <a:t>Rank the count of landing outcomes (such as Failure (drone ship) or Success (ground pad)) between the date 2010-06-04 and 2017-03-20, in descending order.</a:t>
            </a:r>
          </a:p>
          <a:p>
            <a:r>
              <a:rPr lang="it-IT" sz="1400" dirty="0">
                <a:hlinkClick r:id="rId2"/>
              </a:rPr>
              <a:t>https://github.com/Bhabhatunde/Data-Gathering/blob/main/jupyter-labs-eda-sql-coursera_sqllite.ipynb</a:t>
            </a:r>
            <a:endParaRPr lang="it-IT" sz="1400" dirty="0"/>
          </a:p>
          <a:p>
            <a:endParaRPr lang="en-NG" dirty="0"/>
          </a:p>
        </p:txBody>
      </p:sp>
    </p:spTree>
    <p:extLst>
      <p:ext uri="{BB962C8B-B14F-4D97-AF65-F5344CB8AC3E}">
        <p14:creationId xmlns:p14="http://schemas.microsoft.com/office/powerpoint/2010/main" val="1157514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92500" lnSpcReduction="10000"/>
          </a:bodyPr>
          <a:lstStyle/>
          <a:p>
            <a:pPr marL="0" indent="0">
              <a:lnSpc>
                <a:spcPct val="100000"/>
              </a:lnSpc>
              <a:spcBef>
                <a:spcPts val="1400"/>
              </a:spcBef>
              <a:buNone/>
            </a:pPr>
            <a:endParaRPr lang="en-US" sz="21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NG" altLang="en-NG" sz="2100" dirty="0">
                <a:solidFill>
                  <a:srgbClr val="0070C0"/>
                </a:solidFill>
                <a:latin typeface="Abadi" panose="020B0604020104020204" pitchFamily="34" charset="0"/>
              </a:rPr>
              <a:t>Markers: Provide a clear, pinpointed location for each launch site, giving users an immediate visual cue about where launches occurred. The color coding helps quickly differentiate between successful and failed launches.</a:t>
            </a:r>
            <a:endParaRPr lang="en-US" altLang="en-NG" sz="21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NG" altLang="en-NG" sz="21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NG" altLang="en-NG" sz="2100" dirty="0">
                <a:solidFill>
                  <a:srgbClr val="0070C0"/>
                </a:solidFill>
                <a:latin typeface="Abadi" panose="020B0604020104020204" pitchFamily="34" charset="0"/>
              </a:rPr>
              <a:t>Circles: Highlight the areas around launch sites, providing context for the region affected by each site. This is useful for understanding the spatial distribution of launch sites and their surrounding areas.</a:t>
            </a:r>
            <a:endParaRPr lang="en-US" altLang="en-NG" sz="21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NG" altLang="en-NG" sz="21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NG" altLang="en-NG" sz="2100" dirty="0">
                <a:solidFill>
                  <a:srgbClr val="0070C0"/>
                </a:solidFill>
                <a:latin typeface="Abadi" panose="020B0604020104020204" pitchFamily="34" charset="0"/>
              </a:rPr>
              <a:t>Marker Clusters: Enhance the usability of the map by clustering nearby markers, especially when there are many markers in close proximity. This makes the map cleaner and more interactive, improving user experience</a:t>
            </a:r>
            <a:r>
              <a:rPr kumimoji="0" lang="en-NG" altLang="en-NG" sz="2800" b="0" i="0" u="none" strike="noStrike" cap="none" normalizeH="0" baseline="0" dirty="0">
                <a:ln>
                  <a:noFill/>
                </a:ln>
                <a:solidFill>
                  <a:schemeClr val="tx1"/>
                </a:solidFill>
                <a:effectLst/>
                <a:latin typeface="Arial" panose="020B0604020202020204" pitchFamily="34" charset="0"/>
              </a:rPr>
              <a:t>. </a:t>
            </a:r>
          </a:p>
          <a:p>
            <a:pPr marL="0" indent="0">
              <a:buNone/>
            </a:pPr>
            <a:endParaRPr lang="en-US" dirty="0">
              <a:hlinkClick r:id="rId3"/>
            </a:endParaRPr>
          </a:p>
          <a:p>
            <a:r>
              <a:rPr lang="en-US" sz="1700" dirty="0">
                <a:hlinkClick r:id="rId3"/>
              </a:rPr>
              <a:t>https://github.com/Bhabhatunde/DataGathering/blob/main/Map_Project.ipynb</a:t>
            </a:r>
            <a:endParaRPr lang="en-US" sz="1700"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78718" y="1471942"/>
            <a:ext cx="9046849" cy="4351338"/>
          </a:xfrm>
          <a:prstGeom prst="rect">
            <a:avLst/>
          </a:prstGeom>
        </p:spPr>
        <p:txBody>
          <a:bodyPr vert="horz" lIns="91440" tIns="45720" rIns="91440" bIns="45720" rtlCol="0" anchor="t">
            <a:noAutofit/>
          </a:bodyPr>
          <a:lstStyle/>
          <a:p>
            <a:pPr marL="0" indent="0" eaLnBrk="0" fontAlgn="base" hangingPunct="0">
              <a:lnSpc>
                <a:spcPct val="100000"/>
              </a:lnSpc>
              <a:spcBef>
                <a:spcPct val="0"/>
              </a:spcBef>
              <a:spcAft>
                <a:spcPct val="0"/>
              </a:spcAft>
              <a:buNone/>
            </a:pPr>
            <a:r>
              <a:rPr lang="en-US" sz="1800" dirty="0">
                <a:solidFill>
                  <a:srgbClr val="0070C0"/>
                </a:solidFill>
                <a:latin typeface="Abadi" panose="020B0604020104020204" pitchFamily="34" charset="0"/>
              </a:rPr>
              <a:t>This dashboard application provides interactive visual analytics, allowing users to explore the success rates of SpaceX launches by selecting different launch sites and payload ranges, facilitating data-driven decision-making.</a:t>
            </a:r>
          </a:p>
          <a:p>
            <a:pPr marL="0" indent="0" eaLnBrk="0" fontAlgn="base" hangingPunct="0">
              <a:lnSpc>
                <a:spcPct val="100000"/>
              </a:lnSpc>
              <a:spcBef>
                <a:spcPct val="0"/>
              </a:spcBef>
              <a:spcAft>
                <a:spcPct val="0"/>
              </a:spcAft>
              <a:buNone/>
            </a:pPr>
            <a:r>
              <a:rPr lang="en-US" sz="1800" dirty="0">
                <a:solidFill>
                  <a:srgbClr val="0070C0"/>
                </a:solidFill>
                <a:latin typeface="Abadi" panose="020B0604020104020204" pitchFamily="34" charset="0"/>
              </a:rPr>
              <a:t>The pie chart shows the launch sites by outcome while the scatterplot shows the relationship between payloads and outcome.</a:t>
            </a:r>
          </a:p>
          <a:p>
            <a:pPr marL="0" lvl="0" indent="0" eaLnBrk="0" fontAlgn="base" hangingPunct="0">
              <a:lnSpc>
                <a:spcPct val="100000"/>
              </a:lnSpc>
              <a:spcBef>
                <a:spcPct val="0"/>
              </a:spcBef>
              <a:spcAft>
                <a:spcPct val="0"/>
              </a:spcAft>
              <a:buNone/>
            </a:pPr>
            <a:endParaRPr lang="en-US" altLang="en-NG" sz="1800" dirty="0">
              <a:solidFill>
                <a:srgbClr val="0070C0"/>
              </a:solidFill>
              <a:latin typeface="Abadi" panose="020B0604020104020204" pitchFamily="34" charset="0"/>
            </a:endParaRPr>
          </a:p>
          <a:p>
            <a:pPr marL="0" lvl="0" indent="0" eaLnBrk="0" fontAlgn="base" hangingPunct="0">
              <a:lnSpc>
                <a:spcPct val="100000"/>
              </a:lnSpc>
              <a:spcBef>
                <a:spcPct val="0"/>
              </a:spcBef>
              <a:spcAft>
                <a:spcPct val="0"/>
              </a:spcAft>
              <a:buNone/>
            </a:pPr>
            <a:r>
              <a:rPr lang="en-US" altLang="en-NG" sz="1800" dirty="0">
                <a:solidFill>
                  <a:srgbClr val="0070C0"/>
                </a:solidFill>
                <a:latin typeface="Abadi" panose="020B0604020104020204" pitchFamily="34" charset="0"/>
              </a:rPr>
              <a:t>The dashboard </a:t>
            </a:r>
            <a:r>
              <a:rPr lang="en-NG" altLang="en-NG" sz="1800" dirty="0">
                <a:solidFill>
                  <a:srgbClr val="0070C0"/>
                </a:solidFill>
                <a:latin typeface="Abadi" panose="020B0604020104020204" pitchFamily="34" charset="0"/>
              </a:rPr>
              <a:t> should be able to </a:t>
            </a:r>
            <a:r>
              <a:rPr lang="en-US" altLang="en-NG" sz="1800" dirty="0">
                <a:solidFill>
                  <a:srgbClr val="0070C0"/>
                </a:solidFill>
                <a:latin typeface="Abadi" panose="020B0604020104020204" pitchFamily="34" charset="0"/>
              </a:rPr>
              <a:t>help users to</a:t>
            </a:r>
            <a:r>
              <a:rPr lang="en-NG" altLang="en-NG" sz="1800" dirty="0">
                <a:solidFill>
                  <a:srgbClr val="0070C0"/>
                </a:solidFill>
                <a:latin typeface="Abadi" panose="020B0604020104020204" pitchFamily="34" charset="0"/>
              </a:rPr>
              <a:t> </a:t>
            </a:r>
            <a:r>
              <a:rPr lang="en-NG" altLang="en-NG" sz="1800" dirty="0" err="1">
                <a:solidFill>
                  <a:srgbClr val="0070C0"/>
                </a:solidFill>
                <a:latin typeface="Abadi" panose="020B0604020104020204" pitchFamily="34" charset="0"/>
              </a:rPr>
              <a:t>analyze</a:t>
            </a:r>
            <a:r>
              <a:rPr lang="en-NG" altLang="en-NG" sz="1800" dirty="0">
                <a:solidFill>
                  <a:srgbClr val="0070C0"/>
                </a:solidFill>
                <a:latin typeface="Abadi" panose="020B0604020104020204" pitchFamily="34" charset="0"/>
              </a:rPr>
              <a:t> SpaceX launch data, and answer the following questions:</a:t>
            </a:r>
          </a:p>
          <a:p>
            <a:pPr marL="0" lvl="0" indent="0" eaLnBrk="0" fontAlgn="base" hangingPunct="0">
              <a:lnSpc>
                <a:spcPct val="100000"/>
              </a:lnSpc>
              <a:spcBef>
                <a:spcPct val="0"/>
              </a:spcBef>
              <a:spcAft>
                <a:spcPct val="0"/>
              </a:spcAft>
              <a:buFontTx/>
              <a:buAutoNum type="arabicPeriod"/>
            </a:pPr>
            <a:r>
              <a:rPr lang="en-NG" altLang="en-NG" sz="1800" dirty="0">
                <a:solidFill>
                  <a:srgbClr val="0070C0"/>
                </a:solidFill>
                <a:latin typeface="Abadi" panose="020B0604020104020204" pitchFamily="34" charset="0"/>
              </a:rPr>
              <a:t>Which site has the largest successful launches?</a:t>
            </a:r>
          </a:p>
          <a:p>
            <a:pPr marL="0" lvl="0" indent="0" eaLnBrk="0" fontAlgn="base" hangingPunct="0">
              <a:lnSpc>
                <a:spcPct val="100000"/>
              </a:lnSpc>
              <a:spcBef>
                <a:spcPct val="0"/>
              </a:spcBef>
              <a:spcAft>
                <a:spcPct val="0"/>
              </a:spcAft>
              <a:buFontTx/>
              <a:buAutoNum type="arabicPeriod" startAt="2"/>
            </a:pPr>
            <a:r>
              <a:rPr lang="en-NG" altLang="en-NG" sz="1800" dirty="0">
                <a:solidFill>
                  <a:srgbClr val="0070C0"/>
                </a:solidFill>
                <a:latin typeface="Abadi" panose="020B0604020104020204" pitchFamily="34" charset="0"/>
              </a:rPr>
              <a:t>Which site has the highest launch success rate?</a:t>
            </a:r>
          </a:p>
          <a:p>
            <a:pPr marL="0" lvl="0" indent="0" eaLnBrk="0" fontAlgn="base" hangingPunct="0">
              <a:lnSpc>
                <a:spcPct val="100000"/>
              </a:lnSpc>
              <a:spcBef>
                <a:spcPct val="0"/>
              </a:spcBef>
              <a:spcAft>
                <a:spcPct val="0"/>
              </a:spcAft>
              <a:buFontTx/>
              <a:buAutoNum type="arabicPeriod" startAt="3"/>
            </a:pPr>
            <a:r>
              <a:rPr lang="en-NG" altLang="en-NG" sz="1800" dirty="0">
                <a:solidFill>
                  <a:srgbClr val="0070C0"/>
                </a:solidFill>
                <a:latin typeface="Abadi" panose="020B0604020104020204" pitchFamily="34" charset="0"/>
              </a:rPr>
              <a:t>Which payload range(s) has the highest launch success rate?</a:t>
            </a:r>
          </a:p>
          <a:p>
            <a:pPr marL="0" lvl="0" indent="0" eaLnBrk="0" fontAlgn="base" hangingPunct="0">
              <a:lnSpc>
                <a:spcPct val="100000"/>
              </a:lnSpc>
              <a:spcBef>
                <a:spcPct val="0"/>
              </a:spcBef>
              <a:spcAft>
                <a:spcPct val="0"/>
              </a:spcAft>
              <a:buFontTx/>
              <a:buAutoNum type="arabicPeriod" startAt="4"/>
            </a:pPr>
            <a:r>
              <a:rPr lang="en-NG" altLang="en-NG" sz="1800" dirty="0">
                <a:solidFill>
                  <a:srgbClr val="0070C0"/>
                </a:solidFill>
                <a:latin typeface="Abadi" panose="020B0604020104020204" pitchFamily="34" charset="0"/>
              </a:rPr>
              <a:t>Which payload range(s) has the lowest launch success rate?</a:t>
            </a:r>
          </a:p>
          <a:p>
            <a:pPr marL="0" lvl="0" indent="0" eaLnBrk="0" fontAlgn="base" hangingPunct="0">
              <a:lnSpc>
                <a:spcPct val="100000"/>
              </a:lnSpc>
              <a:spcBef>
                <a:spcPct val="0"/>
              </a:spcBef>
              <a:spcAft>
                <a:spcPct val="0"/>
              </a:spcAft>
              <a:buFontTx/>
              <a:buAutoNum type="arabicPeriod" startAt="5"/>
            </a:pPr>
            <a:r>
              <a:rPr lang="en-NG" altLang="en-NG" sz="1800" dirty="0">
                <a:solidFill>
                  <a:srgbClr val="0070C0"/>
                </a:solidFill>
                <a:latin typeface="Abadi" panose="020B0604020104020204" pitchFamily="34" charset="0"/>
              </a:rPr>
              <a:t>Which F9 Booster version has the highest</a:t>
            </a:r>
            <a:r>
              <a:rPr lang="en-US" altLang="en-NG" sz="1800" dirty="0">
                <a:solidFill>
                  <a:srgbClr val="0070C0"/>
                </a:solidFill>
                <a:latin typeface="Abadi" panose="020B0604020104020204" pitchFamily="34" charset="0"/>
              </a:rPr>
              <a:t> </a:t>
            </a:r>
            <a:r>
              <a:rPr lang="en-NG" altLang="en-NG" sz="1800" dirty="0">
                <a:solidFill>
                  <a:srgbClr val="0070C0"/>
                </a:solidFill>
                <a:latin typeface="Abadi" panose="020B0604020104020204" pitchFamily="34" charset="0"/>
              </a:rPr>
              <a:t>launch success rate?</a:t>
            </a:r>
            <a:endParaRPr lang="en-US" altLang="en-NG" sz="1800" dirty="0">
              <a:solidFill>
                <a:srgbClr val="0070C0"/>
              </a:solidFill>
              <a:latin typeface="Abadi" panose="020B0604020104020204" pitchFamily="34" charset="0"/>
            </a:endParaRPr>
          </a:p>
          <a:p>
            <a:pPr marL="0" lvl="0" indent="0" eaLnBrk="0" fontAlgn="base" hangingPunct="0">
              <a:lnSpc>
                <a:spcPct val="100000"/>
              </a:lnSpc>
              <a:spcBef>
                <a:spcPct val="0"/>
              </a:spcBef>
              <a:spcAft>
                <a:spcPct val="0"/>
              </a:spcAft>
              <a:buNone/>
            </a:pPr>
            <a:endParaRPr lang="en-US" sz="1800" dirty="0">
              <a:solidFill>
                <a:srgbClr val="0070C0"/>
              </a:solidFill>
              <a:latin typeface="Abadi" panose="020B0604020104020204" pitchFamily="34" charset="0"/>
            </a:endParaRPr>
          </a:p>
          <a:p>
            <a:pPr marL="0" indent="0">
              <a:lnSpc>
                <a:spcPct val="100000"/>
              </a:lnSpc>
              <a:spcBef>
                <a:spcPts val="1400"/>
              </a:spcBef>
              <a:buNone/>
            </a:pPr>
            <a:r>
              <a:rPr lang="en-US" sz="1400" dirty="0">
                <a:solidFill>
                  <a:schemeClr val="accent3">
                    <a:lumMod val="25000"/>
                  </a:schemeClr>
                </a:solidFill>
                <a:latin typeface="Abadi" panose="020B0604020104020204" pitchFamily="34" charset="0"/>
                <a:hlinkClick r:id="rId3"/>
              </a:rPr>
              <a:t>https://github.com/Bhabhatunde/Data-Gathering/blob/main/Dash_Plotly_Capstone.ipynb</a:t>
            </a:r>
            <a:endParaRPr lang="en-US" sz="14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4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200" dirty="0">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601586"/>
          </a:xfrm>
          <a:prstGeom prst="rect">
            <a:avLst/>
          </a:prstGeom>
        </p:spPr>
        <p:txBody>
          <a:bodyPr>
            <a:normAutofit fontScale="92500" lnSpcReduction="10000"/>
          </a:bodyPr>
          <a:lstStyle/>
          <a:p>
            <a:pPr marL="0" indent="0">
              <a:buNone/>
            </a:pPr>
            <a:r>
              <a:rPr lang="it-IT" sz="1600" dirty="0"/>
              <a:t>                                                          </a:t>
            </a:r>
            <a:r>
              <a:rPr lang="it-IT" sz="1800" dirty="0">
                <a:solidFill>
                  <a:srgbClr val="0070C0"/>
                </a:solidFill>
                <a:latin typeface="Abadi" panose="020B0604020104020204" pitchFamily="34" charset="0"/>
              </a:rPr>
              <a:t>Data Preparation(Preprocessing)</a:t>
            </a:r>
          </a:p>
          <a:p>
            <a:pPr marL="0" indent="0">
              <a:buNone/>
            </a:pPr>
            <a:endParaRPr lang="it-IT" sz="1800" dirty="0">
              <a:solidFill>
                <a:srgbClr val="0070C0"/>
              </a:solidFill>
              <a:latin typeface="Abadi" panose="020B0604020104020204" pitchFamily="34" charset="0"/>
            </a:endParaRPr>
          </a:p>
          <a:p>
            <a:pPr marL="0" indent="0" algn="l">
              <a:buNone/>
            </a:pPr>
            <a:r>
              <a:rPr lang="en-US" sz="1800" dirty="0">
                <a:solidFill>
                  <a:srgbClr val="0070C0"/>
                </a:solidFill>
                <a:latin typeface="Abadi" panose="020B0604020104020204" pitchFamily="34" charset="0"/>
              </a:rPr>
              <a:t>                            create a column for the class(Feature engineering)</a:t>
            </a:r>
          </a:p>
          <a:p>
            <a:pPr marL="0" indent="0" algn="l">
              <a:buNone/>
            </a:pPr>
            <a:r>
              <a:rPr lang="en-US" sz="1800" dirty="0">
                <a:solidFill>
                  <a:srgbClr val="0070C0"/>
                </a:solidFill>
                <a:latin typeface="Abadi" panose="020B0604020104020204" pitchFamily="34" charset="0"/>
              </a:rPr>
              <a:t>                                                                              </a:t>
            </a:r>
          </a:p>
          <a:p>
            <a:pPr marL="0" indent="0" algn="l">
              <a:buNone/>
            </a:pPr>
            <a:r>
              <a:rPr lang="en-US" sz="1800" dirty="0">
                <a:solidFill>
                  <a:srgbClr val="0070C0"/>
                </a:solidFill>
                <a:latin typeface="Abadi" panose="020B0604020104020204" pitchFamily="34" charset="0"/>
              </a:rPr>
              <a:t>                                  Standardize the data (Normalization)</a:t>
            </a:r>
          </a:p>
          <a:p>
            <a:pPr marL="0" indent="0" algn="l">
              <a:buNone/>
            </a:pPr>
            <a:r>
              <a:rPr lang="en-US" sz="1800" dirty="0">
                <a:solidFill>
                  <a:srgbClr val="0070C0"/>
                </a:solidFill>
                <a:latin typeface="Abadi" panose="020B0604020104020204" pitchFamily="34" charset="0"/>
              </a:rPr>
              <a:t>                                                                           </a:t>
            </a:r>
          </a:p>
          <a:p>
            <a:pPr marL="0" indent="0" algn="l">
              <a:buNone/>
            </a:pPr>
            <a:r>
              <a:rPr lang="en-US" sz="1800" dirty="0">
                <a:solidFill>
                  <a:srgbClr val="0070C0"/>
                </a:solidFill>
                <a:latin typeface="Abadi" panose="020B0604020104020204" pitchFamily="34" charset="0"/>
              </a:rPr>
              <a:t>                      </a:t>
            </a:r>
            <a:r>
              <a:rPr lang="it-IT" sz="1800" dirty="0">
                <a:solidFill>
                  <a:srgbClr val="0070C0"/>
                </a:solidFill>
                <a:latin typeface="Abadi" panose="020B0604020104020204" pitchFamily="34" charset="0"/>
              </a:rPr>
              <a:t>Model Selection and </a:t>
            </a:r>
            <a:r>
              <a:rPr lang="en-US" sz="1800" dirty="0">
                <a:solidFill>
                  <a:srgbClr val="0070C0"/>
                </a:solidFill>
                <a:latin typeface="Abadi" panose="020B0604020104020204" pitchFamily="34" charset="0"/>
              </a:rPr>
              <a:t>Split into training data and test data</a:t>
            </a:r>
          </a:p>
          <a:p>
            <a:pPr marL="0" indent="0" algn="l">
              <a:buNone/>
            </a:pPr>
            <a:endParaRPr lang="en-US" sz="1800" dirty="0">
              <a:solidFill>
                <a:srgbClr val="0070C0"/>
              </a:solidFill>
              <a:latin typeface="Abadi" panose="020B0604020104020204" pitchFamily="34" charset="0"/>
            </a:endParaRPr>
          </a:p>
          <a:p>
            <a:pPr marL="0" indent="0" algn="l">
              <a:buNone/>
            </a:pPr>
            <a:r>
              <a:rPr lang="en-US" sz="1800" dirty="0">
                <a:solidFill>
                  <a:srgbClr val="0070C0"/>
                </a:solidFill>
                <a:latin typeface="Abadi" panose="020B0604020104020204" pitchFamily="34" charset="0"/>
              </a:rPr>
              <a:t>         Find best Hyperparameter for SVM, Classification Trees and Logistic Regression</a:t>
            </a:r>
          </a:p>
          <a:p>
            <a:endParaRPr lang="en-NG" sz="1800" dirty="0">
              <a:solidFill>
                <a:srgbClr val="0070C0"/>
              </a:solidFill>
              <a:latin typeface="Abadi" panose="020B0604020104020204" pitchFamily="34" charset="0"/>
            </a:endParaRPr>
          </a:p>
          <a:p>
            <a:pPr marL="0" indent="0">
              <a:buNone/>
            </a:pPr>
            <a:r>
              <a:rPr lang="en-US" sz="1800" dirty="0">
                <a:solidFill>
                  <a:srgbClr val="0070C0"/>
                </a:solidFill>
                <a:latin typeface="Abadi" panose="020B0604020104020204" pitchFamily="34" charset="0"/>
              </a:rPr>
              <a:t>                                           </a:t>
            </a:r>
          </a:p>
          <a:p>
            <a:pPr marL="0" indent="0">
              <a:buNone/>
            </a:pPr>
            <a:r>
              <a:rPr lang="en-US" sz="1800" dirty="0">
                <a:solidFill>
                  <a:srgbClr val="0070C0"/>
                </a:solidFill>
                <a:latin typeface="Abadi" panose="020B0604020104020204" pitchFamily="34" charset="0"/>
              </a:rPr>
              <a:t>                                              Model Evaluation</a:t>
            </a:r>
          </a:p>
          <a:p>
            <a:pPr marL="0" indent="0">
              <a:buNone/>
            </a:pPr>
            <a:endParaRPr lang="en-US" sz="1800" dirty="0">
              <a:solidFill>
                <a:srgbClr val="0070C0"/>
              </a:solidFill>
              <a:latin typeface="Abadi" panose="020B0604020104020204" pitchFamily="34" charset="0"/>
            </a:endParaRPr>
          </a:p>
          <a:p>
            <a:pPr marL="0" indent="0">
              <a:buNone/>
            </a:pPr>
            <a:r>
              <a:rPr lang="en-US" sz="1400" dirty="0">
                <a:solidFill>
                  <a:srgbClr val="0070C0"/>
                </a:solidFill>
                <a:latin typeface="Abadi" panose="020B0604020104020204" pitchFamily="34" charset="0"/>
                <a:hlinkClick r:id="rId3"/>
              </a:rPr>
              <a:t>https://github.com/Bhabhatunde/Data-Gathering/blob/main/SpaceX_Machine%20Learning%20Prediction.ipynb</a:t>
            </a:r>
            <a:endParaRPr lang="en-US" sz="1400" dirty="0">
              <a:solidFill>
                <a:srgbClr val="0070C0"/>
              </a:solidFill>
              <a:latin typeface="Abadi" panose="020B0604020104020204" pitchFamily="34" charset="0"/>
            </a:endParaRPr>
          </a:p>
          <a:p>
            <a:endParaRPr lang="en-US" sz="1400" dirty="0">
              <a:solidFill>
                <a:srgbClr val="0070C0"/>
              </a:solidFill>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Arrow: Down 1">
            <a:extLst>
              <a:ext uri="{FF2B5EF4-FFF2-40B4-BE49-F238E27FC236}">
                <a16:creationId xmlns:a16="http://schemas.microsoft.com/office/drawing/2014/main" id="{AD31D33E-33E6-092A-7D1E-98F62B84B03A}"/>
              </a:ext>
            </a:extLst>
          </p:cNvPr>
          <p:cNvSpPr/>
          <p:nvPr/>
        </p:nvSpPr>
        <p:spPr>
          <a:xfrm>
            <a:off x="4493637" y="2139854"/>
            <a:ext cx="168213" cy="26135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6" name="Arrow: Down 5">
            <a:extLst>
              <a:ext uri="{FF2B5EF4-FFF2-40B4-BE49-F238E27FC236}">
                <a16:creationId xmlns:a16="http://schemas.microsoft.com/office/drawing/2014/main" id="{52F87D13-E224-1903-DAAE-07A21F6D2BDD}"/>
              </a:ext>
            </a:extLst>
          </p:cNvPr>
          <p:cNvSpPr/>
          <p:nvPr/>
        </p:nvSpPr>
        <p:spPr>
          <a:xfrm>
            <a:off x="4490027" y="2796813"/>
            <a:ext cx="168212" cy="26135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8" name="Arrow: Down 7">
            <a:extLst>
              <a:ext uri="{FF2B5EF4-FFF2-40B4-BE49-F238E27FC236}">
                <a16:creationId xmlns:a16="http://schemas.microsoft.com/office/drawing/2014/main" id="{7339D369-DB55-B9D4-B227-E643A6439967}"/>
              </a:ext>
            </a:extLst>
          </p:cNvPr>
          <p:cNvSpPr/>
          <p:nvPr/>
        </p:nvSpPr>
        <p:spPr>
          <a:xfrm>
            <a:off x="4516632" y="4174746"/>
            <a:ext cx="168212" cy="26135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9" name="Arrow: Down 8">
            <a:extLst>
              <a:ext uri="{FF2B5EF4-FFF2-40B4-BE49-F238E27FC236}">
                <a16:creationId xmlns:a16="http://schemas.microsoft.com/office/drawing/2014/main" id="{983D2A54-360E-8AE4-0B69-86073B86E1CF}"/>
              </a:ext>
            </a:extLst>
          </p:cNvPr>
          <p:cNvSpPr/>
          <p:nvPr/>
        </p:nvSpPr>
        <p:spPr>
          <a:xfrm>
            <a:off x="4535318" y="4848959"/>
            <a:ext cx="155997" cy="3093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10" name="Arrow: Down 9">
            <a:extLst>
              <a:ext uri="{FF2B5EF4-FFF2-40B4-BE49-F238E27FC236}">
                <a16:creationId xmlns:a16="http://schemas.microsoft.com/office/drawing/2014/main" id="{DD721056-D2CC-0D8E-72C7-2EE08B283CB6}"/>
              </a:ext>
            </a:extLst>
          </p:cNvPr>
          <p:cNvSpPr/>
          <p:nvPr/>
        </p:nvSpPr>
        <p:spPr>
          <a:xfrm>
            <a:off x="4505135" y="3485779"/>
            <a:ext cx="168212" cy="26135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14" name="TextBox 13">
            <a:extLst>
              <a:ext uri="{FF2B5EF4-FFF2-40B4-BE49-F238E27FC236}">
                <a16:creationId xmlns:a16="http://schemas.microsoft.com/office/drawing/2014/main" id="{37AE8A87-E959-B205-8A0D-94EF0602CAA8}"/>
              </a:ext>
            </a:extLst>
          </p:cNvPr>
          <p:cNvSpPr txBox="1"/>
          <p:nvPr/>
        </p:nvSpPr>
        <p:spPr>
          <a:xfrm>
            <a:off x="1540565" y="1507480"/>
            <a:ext cx="7605919" cy="3843040"/>
          </a:xfrm>
          <a:prstGeom prst="rect">
            <a:avLst/>
          </a:prstGeom>
          <a:noFill/>
        </p:spPr>
        <p:txBody>
          <a:bodyPr wrap="square">
            <a:spAutoFit/>
          </a:bodyPr>
          <a:lstStyle/>
          <a:p>
            <a:pPr marL="342900" lvl="0" indent="-342900">
              <a:lnSpc>
                <a:spcPct val="107000"/>
              </a:lnSpc>
              <a:spcAft>
                <a:spcPts val="800"/>
              </a:spcAft>
              <a:buFont typeface="+mj-lt"/>
              <a:buAutoNum type="arabicPeriod"/>
              <a:tabLst>
                <a:tab pos="457200" algn="l"/>
              </a:tabLst>
            </a:pPr>
            <a:r>
              <a:rPr lang="en-NG" sz="1800" kern="100" dirty="0">
                <a:solidFill>
                  <a:srgbClr val="0070C0"/>
                </a:solidFill>
                <a:latin typeface="Aptos" panose="020B0004020202020204" pitchFamily="34" charset="0"/>
                <a:cs typeface="Times New Roman" panose="02020603050405020304" pitchFamily="18" charset="0"/>
              </a:rPr>
              <a:t>Data Insights: Payload weight, orbit type, and weather conditions were identified as significant factors affecting first stage landing success. Historical trends revealed patterns in successful and unsuccessful landings, aiding predictive modeling.</a:t>
            </a:r>
          </a:p>
          <a:p>
            <a:pPr marL="342900" lvl="0" indent="-342900">
              <a:lnSpc>
                <a:spcPct val="107000"/>
              </a:lnSpc>
              <a:spcAft>
                <a:spcPts val="800"/>
              </a:spcAft>
              <a:buFont typeface="+mj-lt"/>
              <a:buAutoNum type="arabicPeriod"/>
              <a:tabLst>
                <a:tab pos="457200" algn="l"/>
              </a:tabLst>
            </a:pPr>
            <a:r>
              <a:rPr lang="en-NG" sz="1800" kern="100" dirty="0">
                <a:solidFill>
                  <a:srgbClr val="0070C0"/>
                </a:solidFill>
                <a:latin typeface="Aptos" panose="020B0004020202020204" pitchFamily="34" charset="0"/>
                <a:cs typeface="Times New Roman" panose="02020603050405020304" pitchFamily="18" charset="0"/>
              </a:rPr>
              <a:t>Model Performance: The machine learning models achieved a balanced precision and recall, effectively identifying both successful and unsuccessful landings. Hyperparameter tuning improved model accuracy and generalization capabilities.</a:t>
            </a:r>
          </a:p>
          <a:p>
            <a:pPr marL="342900" lvl="0" indent="-342900">
              <a:lnSpc>
                <a:spcPct val="107000"/>
              </a:lnSpc>
              <a:spcAft>
                <a:spcPts val="800"/>
              </a:spcAft>
              <a:buFont typeface="+mj-lt"/>
              <a:buAutoNum type="arabicPeriod"/>
              <a:tabLst>
                <a:tab pos="457200" algn="l"/>
              </a:tabLst>
            </a:pPr>
            <a:r>
              <a:rPr lang="en-NG" sz="1800" kern="100" dirty="0">
                <a:solidFill>
                  <a:srgbClr val="0070C0"/>
                </a:solidFill>
                <a:latin typeface="Aptos" panose="020B0004020202020204" pitchFamily="34" charset="0"/>
                <a:cs typeface="Times New Roman" panose="02020603050405020304" pitchFamily="18" charset="0"/>
              </a:rPr>
              <a:t>Decision Support Tools: Dashboards provided visual insights into trends, patterns, and correlations, supporting informed decision-making. Geospatial maps highlighted regional launch success patterns, offering strategic insights for launch planning</a:t>
            </a:r>
            <a:endParaRPr lang="en-NG" dirty="0"/>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399"/>
            <a:ext cx="8392238" cy="4369811"/>
          </a:xfrm>
          <a:prstGeom prst="rect">
            <a:avLst/>
          </a:prstGeom>
        </p:spPr>
        <p:txBody>
          <a:bodyPr>
            <a:normAutofit/>
          </a:bodyPr>
          <a:lstStyle/>
          <a:p>
            <a:pPr marL="0" indent="0">
              <a:lnSpc>
                <a:spcPct val="100000"/>
              </a:lnSpc>
              <a:spcBef>
                <a:spcPts val="1400"/>
              </a:spcBef>
              <a:buNone/>
            </a:pPr>
            <a:r>
              <a:rPr lang="en-CA" sz="2200" dirty="0">
                <a:solidFill>
                  <a:schemeClr val="accent3">
                    <a:lumMod val="25000"/>
                  </a:schemeClr>
                </a:solidFill>
                <a:latin typeface="Abadi" panose="020B0604020104020204" pitchFamily="34" charset="0"/>
              </a:rPr>
              <a:t>A scatter plot of Flight Number vs. Launch Site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07A831FF-95C2-8EF6-6F25-679ED9C290C5}"/>
              </a:ext>
            </a:extLst>
          </p:cNvPr>
          <p:cNvPicPr>
            <a:picLocks noChangeAspect="1"/>
          </p:cNvPicPr>
          <p:nvPr/>
        </p:nvPicPr>
        <p:blipFill>
          <a:blip r:embed="rId4"/>
          <a:stretch>
            <a:fillRect/>
          </a:stretch>
        </p:blipFill>
        <p:spPr>
          <a:xfrm>
            <a:off x="1062819" y="2573054"/>
            <a:ext cx="7067721" cy="2950723"/>
          </a:xfrm>
          <a:prstGeom prst="rect">
            <a:avLst/>
          </a:prstGeom>
        </p:spPr>
      </p:pic>
      <p:sp>
        <p:nvSpPr>
          <p:cNvPr id="7" name="TextBox 6">
            <a:extLst>
              <a:ext uri="{FF2B5EF4-FFF2-40B4-BE49-F238E27FC236}">
                <a16:creationId xmlns:a16="http://schemas.microsoft.com/office/drawing/2014/main" id="{02FC93E7-8907-3327-68D3-8CD73B725111}"/>
              </a:ext>
            </a:extLst>
          </p:cNvPr>
          <p:cNvSpPr txBox="1"/>
          <p:nvPr/>
        </p:nvSpPr>
        <p:spPr>
          <a:xfrm>
            <a:off x="8130540" y="2301240"/>
            <a:ext cx="3802380" cy="2862322"/>
          </a:xfrm>
          <a:prstGeom prst="rect">
            <a:avLst/>
          </a:prstGeom>
          <a:noFill/>
        </p:spPr>
        <p:txBody>
          <a:bodyPr wrap="square" rtlCol="0">
            <a:spAutoFit/>
          </a:bodyPr>
          <a:lstStyle/>
          <a:p>
            <a:r>
              <a:rPr lang="en-US" b="1" dirty="0"/>
              <a:t>Early Failures:</a:t>
            </a:r>
            <a:r>
              <a:rPr lang="en-US" dirty="0"/>
              <a:t> Flight numbers 1-10 may show a higher concentration of failures. </a:t>
            </a:r>
            <a:r>
              <a:rPr lang="en-US" b="1" dirty="0"/>
              <a:t>Improvement:</a:t>
            </a:r>
            <a:r>
              <a:rPr lang="en-US" dirty="0"/>
              <a:t> Flights 20-40 might show a mix of successes and failures as improvements are implemented </a:t>
            </a:r>
            <a:r>
              <a:rPr lang="en-US" b="1" dirty="0"/>
              <a:t>Consistency:</a:t>
            </a:r>
            <a:r>
              <a:rPr lang="en-US" dirty="0"/>
              <a:t> Flights 45 and beyond could display predominantly successful landings, indicating stable and improved landing techniques.</a:t>
            </a:r>
            <a:endParaRPr lang="en-NG" dirty="0"/>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10" name="Picture 9">
            <a:extLst>
              <a:ext uri="{FF2B5EF4-FFF2-40B4-BE49-F238E27FC236}">
                <a16:creationId xmlns:a16="http://schemas.microsoft.com/office/drawing/2014/main" id="{03FE2BE2-008E-ECC1-3A13-809E372A0DA3}"/>
              </a:ext>
            </a:extLst>
          </p:cNvPr>
          <p:cNvPicPr>
            <a:picLocks noChangeAspect="1"/>
          </p:cNvPicPr>
          <p:nvPr/>
        </p:nvPicPr>
        <p:blipFill>
          <a:blip r:embed="rId4"/>
          <a:stretch>
            <a:fillRect/>
          </a:stretch>
        </p:blipFill>
        <p:spPr>
          <a:xfrm>
            <a:off x="770011" y="1449089"/>
            <a:ext cx="8092049" cy="4891094"/>
          </a:xfrm>
          <a:prstGeom prst="rect">
            <a:avLst/>
          </a:prstGeom>
        </p:spPr>
      </p:pic>
      <p:sp>
        <p:nvSpPr>
          <p:cNvPr id="2" name="TextBox 1">
            <a:extLst>
              <a:ext uri="{FF2B5EF4-FFF2-40B4-BE49-F238E27FC236}">
                <a16:creationId xmlns:a16="http://schemas.microsoft.com/office/drawing/2014/main" id="{800A678F-F1AF-AB9B-1E6E-2082DF5888EE}"/>
              </a:ext>
            </a:extLst>
          </p:cNvPr>
          <p:cNvSpPr txBox="1"/>
          <p:nvPr/>
        </p:nvSpPr>
        <p:spPr>
          <a:xfrm>
            <a:off x="9250681" y="1897380"/>
            <a:ext cx="2207292" cy="2585323"/>
          </a:xfrm>
          <a:prstGeom prst="rect">
            <a:avLst/>
          </a:prstGeom>
          <a:noFill/>
        </p:spPr>
        <p:txBody>
          <a:bodyPr wrap="square" rtlCol="0">
            <a:spAutoFit/>
          </a:bodyPr>
          <a:lstStyle/>
          <a:p>
            <a:r>
              <a:rPr lang="it-IT" sz="1800" dirty="0"/>
              <a:t>CCAFS SLC 40 shows more suucessful launch as the payload increases followed by  KSC LC 39° while VAFB SLC 4° stopped at 10000kg payload mass(kg)</a:t>
            </a:r>
            <a:endParaRPr lang="en-NG" sz="1800" dirty="0"/>
          </a:p>
          <a:p>
            <a:endParaRPr lang="en-NG" dirty="0"/>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400" dirty="0">
                <a:latin typeface="Abadi" panose="020B0604020104020204" pitchFamily="34" charset="0"/>
              </a:rPr>
              <a:t>Executive Summary</a:t>
            </a:r>
          </a:p>
          <a:p>
            <a:pPr>
              <a:lnSpc>
                <a:spcPct val="100000"/>
              </a:lnSpc>
              <a:spcBef>
                <a:spcPts val="1400"/>
              </a:spcBef>
            </a:pPr>
            <a:r>
              <a:rPr lang="en-US" sz="2400" dirty="0">
                <a:latin typeface="Abadi" panose="020B0604020104020204" pitchFamily="34" charset="0"/>
              </a:rPr>
              <a:t>Introduction</a:t>
            </a:r>
          </a:p>
          <a:p>
            <a:pPr>
              <a:lnSpc>
                <a:spcPct val="100000"/>
              </a:lnSpc>
              <a:spcBef>
                <a:spcPts val="1400"/>
              </a:spcBef>
            </a:pPr>
            <a:r>
              <a:rPr lang="en-US" sz="2400" dirty="0">
                <a:latin typeface="Abadi" panose="020B0604020104020204" pitchFamily="34" charset="0"/>
              </a:rPr>
              <a:t>Methodology</a:t>
            </a:r>
          </a:p>
          <a:p>
            <a:pPr>
              <a:lnSpc>
                <a:spcPct val="100000"/>
              </a:lnSpc>
              <a:spcBef>
                <a:spcPts val="1400"/>
              </a:spcBef>
            </a:pPr>
            <a:r>
              <a:rPr lang="en-US" sz="2400" dirty="0">
                <a:latin typeface="Abadi" panose="020B0604020104020204" pitchFamily="34" charset="0"/>
              </a:rPr>
              <a:t>Results</a:t>
            </a:r>
          </a:p>
          <a:p>
            <a:pPr>
              <a:lnSpc>
                <a:spcPct val="100000"/>
              </a:lnSpc>
              <a:spcBef>
                <a:spcPts val="1400"/>
              </a:spcBef>
            </a:pPr>
            <a:r>
              <a:rPr lang="en-US" sz="2400" dirty="0">
                <a:latin typeface="Abadi" panose="020B0604020104020204" pitchFamily="34" charset="0"/>
              </a:rPr>
              <a:t>Conclusion</a:t>
            </a:r>
          </a:p>
          <a:p>
            <a:pPr>
              <a:lnSpc>
                <a:spcPct val="100000"/>
              </a:lnSpc>
              <a:spcBef>
                <a:spcPts val="1400"/>
              </a:spcBef>
            </a:pPr>
            <a:r>
              <a:rPr lang="en-US" sz="2400" dirty="0">
                <a:latin typeface="Abadi" panose="020B0604020104020204" pitchFamily="34" charset="0"/>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12" name="Picture 11">
            <a:extLst>
              <a:ext uri="{FF2B5EF4-FFF2-40B4-BE49-F238E27FC236}">
                <a16:creationId xmlns:a16="http://schemas.microsoft.com/office/drawing/2014/main" id="{30FB91A1-3EA1-16AB-6184-1CAB5BACA6ED}"/>
              </a:ext>
            </a:extLst>
          </p:cNvPr>
          <p:cNvPicPr>
            <a:picLocks noChangeAspect="1"/>
          </p:cNvPicPr>
          <p:nvPr/>
        </p:nvPicPr>
        <p:blipFill>
          <a:blip r:embed="rId4"/>
          <a:stretch>
            <a:fillRect/>
          </a:stretch>
        </p:blipFill>
        <p:spPr>
          <a:xfrm>
            <a:off x="1828799" y="1367483"/>
            <a:ext cx="7625752" cy="5233893"/>
          </a:xfrm>
          <a:prstGeom prst="rect">
            <a:avLst/>
          </a:prstGeom>
        </p:spPr>
      </p:pic>
      <p:sp>
        <p:nvSpPr>
          <p:cNvPr id="2" name="TextBox 1">
            <a:extLst>
              <a:ext uri="{FF2B5EF4-FFF2-40B4-BE49-F238E27FC236}">
                <a16:creationId xmlns:a16="http://schemas.microsoft.com/office/drawing/2014/main" id="{F5D3D38B-7DAD-BC1E-E1A4-28F5B99A536D}"/>
              </a:ext>
            </a:extLst>
          </p:cNvPr>
          <p:cNvSpPr txBox="1"/>
          <p:nvPr/>
        </p:nvSpPr>
        <p:spPr>
          <a:xfrm>
            <a:off x="9197340" y="1958340"/>
            <a:ext cx="2423160" cy="2031325"/>
          </a:xfrm>
          <a:prstGeom prst="rect">
            <a:avLst/>
          </a:prstGeom>
          <a:noFill/>
        </p:spPr>
        <p:txBody>
          <a:bodyPr wrap="square" rtlCol="0">
            <a:spAutoFit/>
          </a:bodyPr>
          <a:lstStyle/>
          <a:p>
            <a:r>
              <a:rPr lang="en-US" dirty="0"/>
              <a:t>Orbit types: ES L1, GEO, HEO, and SSO have the highest Success rate while the orbit type GTO has the lowest success rate.</a:t>
            </a:r>
            <a:endParaRPr lang="en-NG" dirty="0"/>
          </a:p>
          <a:p>
            <a:endParaRPr lang="en-NG" dirty="0"/>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1AEF18C7-0E6D-28D1-145D-3678018B5512}"/>
              </a:ext>
            </a:extLst>
          </p:cNvPr>
          <p:cNvPicPr>
            <a:picLocks noChangeAspect="1"/>
          </p:cNvPicPr>
          <p:nvPr/>
        </p:nvPicPr>
        <p:blipFill>
          <a:blip r:embed="rId4"/>
          <a:stretch>
            <a:fillRect/>
          </a:stretch>
        </p:blipFill>
        <p:spPr>
          <a:xfrm>
            <a:off x="1772073" y="1526975"/>
            <a:ext cx="7508114" cy="4555030"/>
          </a:xfrm>
          <a:prstGeom prst="rect">
            <a:avLst/>
          </a:prstGeom>
        </p:spPr>
      </p:pic>
      <p:sp>
        <p:nvSpPr>
          <p:cNvPr id="7" name="TextBox 6">
            <a:extLst>
              <a:ext uri="{FF2B5EF4-FFF2-40B4-BE49-F238E27FC236}">
                <a16:creationId xmlns:a16="http://schemas.microsoft.com/office/drawing/2014/main" id="{7B086591-754A-3886-CA5A-5A1194270DBE}"/>
              </a:ext>
            </a:extLst>
          </p:cNvPr>
          <p:cNvSpPr txBox="1"/>
          <p:nvPr/>
        </p:nvSpPr>
        <p:spPr>
          <a:xfrm>
            <a:off x="9113520" y="1950720"/>
            <a:ext cx="2689860" cy="1477328"/>
          </a:xfrm>
          <a:prstGeom prst="rect">
            <a:avLst/>
          </a:prstGeom>
          <a:noFill/>
        </p:spPr>
        <p:txBody>
          <a:bodyPr wrap="square" rtlCol="0">
            <a:spAutoFit/>
          </a:bodyPr>
          <a:lstStyle/>
          <a:p>
            <a:r>
              <a:rPr lang="en-US" sz="1800" dirty="0"/>
              <a:t>Orbit types:  ISS, SSO, and VLEO have more successful launch outcome as flight number increases.</a:t>
            </a:r>
            <a:endParaRPr lang="en-NG" sz="1800" dirty="0"/>
          </a:p>
          <a:p>
            <a:endParaRPr lang="en-NG" dirty="0"/>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B7515EE1-48F4-5072-7CAD-1F50A49CFC01}"/>
              </a:ext>
            </a:extLst>
          </p:cNvPr>
          <p:cNvPicPr>
            <a:picLocks noChangeAspect="1"/>
          </p:cNvPicPr>
          <p:nvPr/>
        </p:nvPicPr>
        <p:blipFill>
          <a:blip r:embed="rId4"/>
          <a:stretch>
            <a:fillRect/>
          </a:stretch>
        </p:blipFill>
        <p:spPr>
          <a:xfrm>
            <a:off x="1278384" y="1582427"/>
            <a:ext cx="8030986" cy="4619074"/>
          </a:xfrm>
          <a:prstGeom prst="rect">
            <a:avLst/>
          </a:prstGeom>
        </p:spPr>
      </p:pic>
      <p:sp>
        <p:nvSpPr>
          <p:cNvPr id="7" name="TextBox 6">
            <a:extLst>
              <a:ext uri="{FF2B5EF4-FFF2-40B4-BE49-F238E27FC236}">
                <a16:creationId xmlns:a16="http://schemas.microsoft.com/office/drawing/2014/main" id="{E1B73ED1-29AB-3F5F-DB8F-DC34BCB631AF}"/>
              </a:ext>
            </a:extLst>
          </p:cNvPr>
          <p:cNvSpPr txBox="1"/>
          <p:nvPr/>
        </p:nvSpPr>
        <p:spPr>
          <a:xfrm>
            <a:off x="8714772" y="2133600"/>
            <a:ext cx="3347688" cy="2585323"/>
          </a:xfrm>
          <a:prstGeom prst="rect">
            <a:avLst/>
          </a:prstGeom>
          <a:noFill/>
        </p:spPr>
        <p:txBody>
          <a:bodyPr wrap="square" rtlCol="0">
            <a:spAutoFit/>
          </a:bodyPr>
          <a:lstStyle/>
          <a:p>
            <a:pPr algn="l"/>
            <a:r>
              <a:rPr lang="en-US" sz="1800" b="0" i="0">
                <a:effectLst/>
                <a:highlight>
                  <a:srgbClr val="FFFFFF"/>
                </a:highlight>
                <a:latin typeface="system-ui"/>
              </a:rPr>
              <a:t>With heavy payloads the successful landing or positive landing rate are more for PO, LEO and ISS.</a:t>
            </a:r>
          </a:p>
          <a:p>
            <a:pPr algn="l"/>
            <a:r>
              <a:rPr lang="en-US" sz="1800" b="0" i="0">
                <a:effectLst/>
                <a:highlight>
                  <a:srgbClr val="FFFFFF"/>
                </a:highlight>
                <a:latin typeface="system-ui"/>
              </a:rPr>
              <a:t>However, for GTO, it's difficult to distinguish between successful and unsuccessful landings as both outcomes are present.</a:t>
            </a:r>
          </a:p>
          <a:p>
            <a:endParaRPr lang="en-NG" sz="1800" dirty="0"/>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5DEE8BFB-B625-F9AA-E1B1-1A22CBF36492}"/>
              </a:ext>
            </a:extLst>
          </p:cNvPr>
          <p:cNvPicPr>
            <a:picLocks noChangeAspect="1"/>
          </p:cNvPicPr>
          <p:nvPr/>
        </p:nvPicPr>
        <p:blipFill>
          <a:blip r:embed="rId4"/>
          <a:stretch>
            <a:fillRect/>
          </a:stretch>
        </p:blipFill>
        <p:spPr>
          <a:xfrm>
            <a:off x="1010165" y="1546400"/>
            <a:ext cx="9076207" cy="4220555"/>
          </a:xfrm>
          <a:prstGeom prst="rect">
            <a:avLst/>
          </a:prstGeom>
        </p:spPr>
      </p:pic>
      <p:sp>
        <p:nvSpPr>
          <p:cNvPr id="8" name="TextBox 7">
            <a:extLst>
              <a:ext uri="{FF2B5EF4-FFF2-40B4-BE49-F238E27FC236}">
                <a16:creationId xmlns:a16="http://schemas.microsoft.com/office/drawing/2014/main" id="{EF41AD94-DC4B-835A-DF1A-E5C1D5272D3B}"/>
              </a:ext>
            </a:extLst>
          </p:cNvPr>
          <p:cNvSpPr txBox="1"/>
          <p:nvPr/>
        </p:nvSpPr>
        <p:spPr>
          <a:xfrm>
            <a:off x="584488" y="5780880"/>
            <a:ext cx="9660947" cy="646331"/>
          </a:xfrm>
          <a:prstGeom prst="rect">
            <a:avLst/>
          </a:prstGeom>
          <a:noFill/>
        </p:spPr>
        <p:txBody>
          <a:bodyPr wrap="square">
            <a:spAutoFit/>
          </a:bodyPr>
          <a:lstStyle/>
          <a:p>
            <a:r>
              <a:rPr lang="en-NG" dirty="0">
                <a:hlinkClick r:id="rId5"/>
              </a:rPr>
              <a:t>https://github.com/Bhabhatunde/Data-Gathering/blob/main/edadataviz.ipynb</a:t>
            </a:r>
            <a:endParaRPr lang="en-US" dirty="0"/>
          </a:p>
          <a:p>
            <a:endParaRPr lang="en-NG" dirty="0"/>
          </a:p>
        </p:txBody>
      </p:sp>
      <p:sp>
        <p:nvSpPr>
          <p:cNvPr id="9" name="TextBox 8">
            <a:extLst>
              <a:ext uri="{FF2B5EF4-FFF2-40B4-BE49-F238E27FC236}">
                <a16:creationId xmlns:a16="http://schemas.microsoft.com/office/drawing/2014/main" id="{025B837D-EB54-A100-15CF-BE99C855859F}"/>
              </a:ext>
            </a:extLst>
          </p:cNvPr>
          <p:cNvSpPr txBox="1"/>
          <p:nvPr/>
        </p:nvSpPr>
        <p:spPr>
          <a:xfrm>
            <a:off x="9547860" y="2133600"/>
            <a:ext cx="2034540" cy="1200329"/>
          </a:xfrm>
          <a:prstGeom prst="rect">
            <a:avLst/>
          </a:prstGeom>
          <a:noFill/>
        </p:spPr>
        <p:txBody>
          <a:bodyPr wrap="square" rtlCol="0">
            <a:spAutoFit/>
          </a:bodyPr>
          <a:lstStyle/>
          <a:p>
            <a:r>
              <a:rPr lang="en-US" sz="1800" dirty="0"/>
              <a:t>Success rate was peak in 2019 but shows a down trend in 2020.</a:t>
            </a:r>
            <a:endParaRPr lang="en-NG" sz="1800" dirty="0"/>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pic>
        <p:nvPicPr>
          <p:cNvPr id="6" name="Content Placeholder 5">
            <a:extLst>
              <a:ext uri="{FF2B5EF4-FFF2-40B4-BE49-F238E27FC236}">
                <a16:creationId xmlns:a16="http://schemas.microsoft.com/office/drawing/2014/main" id="{A996FE72-010D-74D8-ED32-98BFFAE853C8}"/>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pic>
        <p:nvPicPr>
          <p:cNvPr id="6" name="Content Placeholder 5">
            <a:extLst>
              <a:ext uri="{FF2B5EF4-FFF2-40B4-BE49-F238E27FC236}">
                <a16:creationId xmlns:a16="http://schemas.microsoft.com/office/drawing/2014/main" id="{976868E0-B123-C0F9-6F22-1A7CD7C8C21C}"/>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pic>
        <p:nvPicPr>
          <p:cNvPr id="6" name="Content Placeholder 5">
            <a:extLst>
              <a:ext uri="{FF2B5EF4-FFF2-40B4-BE49-F238E27FC236}">
                <a16:creationId xmlns:a16="http://schemas.microsoft.com/office/drawing/2014/main" id="{D99B54E4-CF5C-B72C-CDB3-47269E8B2EFB}"/>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pic>
        <p:nvPicPr>
          <p:cNvPr id="6" name="Content Placeholder 5">
            <a:extLst>
              <a:ext uri="{FF2B5EF4-FFF2-40B4-BE49-F238E27FC236}">
                <a16:creationId xmlns:a16="http://schemas.microsoft.com/office/drawing/2014/main" id="{1A176DD5-8667-8D47-A35E-10D36E45EB13}"/>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pic>
        <p:nvPicPr>
          <p:cNvPr id="6" name="Content Placeholder 5">
            <a:extLst>
              <a:ext uri="{FF2B5EF4-FFF2-40B4-BE49-F238E27FC236}">
                <a16:creationId xmlns:a16="http://schemas.microsoft.com/office/drawing/2014/main" id="{5E3F76A2-473A-9DB8-3CA6-EF8020B6FA2E}"/>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pic>
        <p:nvPicPr>
          <p:cNvPr id="3" name="Content Placeholder 2">
            <a:extLst>
              <a:ext uri="{FF2B5EF4-FFF2-40B4-BE49-F238E27FC236}">
                <a16:creationId xmlns:a16="http://schemas.microsoft.com/office/drawing/2014/main" id="{80A5A86E-86CC-3E12-76EB-EB9885A0B15A}"/>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588789" y="1422229"/>
            <a:ext cx="10340468" cy="500498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800" dirty="0">
                <a:latin typeface="Abadi" panose="020B0604020104020204" pitchFamily="34" charset="0"/>
              </a:rPr>
              <a:t>The commercial space age has ushered in new opportunities for affordable space travel, spearheaded by companies like SpaceX, which have made significant strides in reducing launch costs through the reusability of rocket stages. This project aims to leverage data science and machine learning to predict the likelihood of reusing the first stage of SpaceX's Falcon 9 rockets, thereby estimating launch costs and enhancing decision-making for a new competitor in the industry, Space Y.</a:t>
            </a:r>
            <a:endParaRPr lang="en-US" sz="1800" dirty="0">
              <a:solidFill>
                <a:schemeClr val="accent3">
                  <a:lumMod val="25000"/>
                </a:schemeClr>
              </a:solidFill>
              <a:latin typeface="Abadi" panose="020B0604020104020204" pitchFamily="34" charset="0"/>
            </a:endParaRPr>
          </a:p>
          <a:p>
            <a:r>
              <a:rPr lang="en-US" sz="1800" b="1" dirty="0">
                <a:latin typeface="Abadi" panose="020B0604020104020204" pitchFamily="34" charset="0"/>
              </a:rPr>
              <a:t>Summary of Methodologies</a:t>
            </a:r>
          </a:p>
          <a:p>
            <a:pPr marL="0" indent="0">
              <a:buNone/>
            </a:pPr>
            <a:r>
              <a:rPr lang="en-US" sz="1800" dirty="0">
                <a:latin typeface="Abadi" panose="020B0604020104020204" pitchFamily="34" charset="0"/>
              </a:rPr>
              <a:t>Data on SpaceX Falcon 9 launches was collected, cleaned, and preprocessed. Key features affecting landing success were extracted and analyzed. Logistic Regression and Support Vector Machine models were developed, trained, and optimized using GridSearchCV. Predictive analysis and scenario simulations were conducted. Interactive dashboards and geospatial visualizations were created using Plotly, Dash, and Folium to communicate insights effectively.</a:t>
            </a:r>
          </a:p>
          <a:p>
            <a:r>
              <a:rPr lang="en-US" sz="1800" b="1" dirty="0">
                <a:latin typeface="Abadi" panose="020B0604020104020204" pitchFamily="34" charset="0"/>
              </a:rPr>
              <a:t>Summary of All Results</a:t>
            </a:r>
          </a:p>
          <a:p>
            <a:pPr marL="0" indent="0">
              <a:buNone/>
            </a:pPr>
            <a:r>
              <a:rPr lang="en-US" sz="1800" dirty="0">
                <a:latin typeface="Abadi" panose="020B0604020104020204" pitchFamily="34" charset="0"/>
              </a:rPr>
              <a:t>Key factors influencing landings were identified, achieving an 85% prediction accuracy. Scenario analysis highlighted the impact of mission parameters. Interactive dashboards and geospatial maps provided valuable insights. Accurate predictions enable Space Y to optimize launch costs and improve competitive positioning.</a:t>
            </a:r>
          </a:p>
          <a:p>
            <a:pPr>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pic>
        <p:nvPicPr>
          <p:cNvPr id="6" name="Content Placeholder 5">
            <a:extLst>
              <a:ext uri="{FF2B5EF4-FFF2-40B4-BE49-F238E27FC236}">
                <a16:creationId xmlns:a16="http://schemas.microsoft.com/office/drawing/2014/main" id="{91E555AE-E167-1960-CE6B-E03AE3030A49}"/>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pic>
        <p:nvPicPr>
          <p:cNvPr id="6" name="Content Placeholder 5">
            <a:extLst>
              <a:ext uri="{FF2B5EF4-FFF2-40B4-BE49-F238E27FC236}">
                <a16:creationId xmlns:a16="http://schemas.microsoft.com/office/drawing/2014/main" id="{B9CD3A01-E70A-549B-80F5-E8DD7FCDF81E}"/>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pic>
        <p:nvPicPr>
          <p:cNvPr id="6" name="Content Placeholder 5">
            <a:extLst>
              <a:ext uri="{FF2B5EF4-FFF2-40B4-BE49-F238E27FC236}">
                <a16:creationId xmlns:a16="http://schemas.microsoft.com/office/drawing/2014/main" id="{103D9EB4-0289-2DCB-41A7-2B6EC3D4D93D}"/>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pic>
        <p:nvPicPr>
          <p:cNvPr id="6" name="Content Placeholder 5">
            <a:extLst>
              <a:ext uri="{FF2B5EF4-FFF2-40B4-BE49-F238E27FC236}">
                <a16:creationId xmlns:a16="http://schemas.microsoft.com/office/drawing/2014/main" id="{C941C88A-7515-8B8F-B810-16B40F455169}"/>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B03BC936-58EE-BC85-2E41-1EF3F163BD5D}"/>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Abadi"/>
              </a:rPr>
              <a:t>Launch sites’ location markers on a global map</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228600"/>
            <a:ext cx="10515600" cy="8590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Abadi"/>
              </a:rPr>
              <a:t>Color-labeled launch outcomes on the map</a:t>
            </a:r>
          </a:p>
          <a:p>
            <a:endParaRPr lang="en-US" sz="2400" dirty="0">
              <a:solidFill>
                <a:srgbClr val="0B49CB"/>
              </a:solidFill>
              <a:latin typeface="Abadi"/>
            </a:endParaRPr>
          </a:p>
        </p:txBody>
      </p:sp>
      <p:pic>
        <p:nvPicPr>
          <p:cNvPr id="6" name="Content Placeholder 5">
            <a:extLst>
              <a:ext uri="{FF2B5EF4-FFF2-40B4-BE49-F238E27FC236}">
                <a16:creationId xmlns:a16="http://schemas.microsoft.com/office/drawing/2014/main" id="{F4613C0C-5F7D-2BD2-7351-07F90179DDAF}"/>
              </a:ext>
            </a:extLst>
          </p:cNvPr>
          <p:cNvPicPr>
            <a:picLocks noChangeAspect="1"/>
          </p:cNvPicPr>
          <p:nvPr/>
        </p:nvPicPr>
        <p:blipFill>
          <a:blip r:embed="rId3"/>
          <a:stretch>
            <a:fillRect/>
          </a:stretch>
        </p:blipFill>
        <p:spPr>
          <a:xfrm>
            <a:off x="770010" y="1825625"/>
            <a:ext cx="9745589" cy="435133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39A8289E-846F-F3F7-1B79-EB825F6B9AE2}"/>
              </a:ext>
            </a:extLst>
          </p:cNvPr>
          <p:cNvPicPr>
            <a:picLocks noGrp="1" noChangeAspect="1"/>
          </p:cNvPicPr>
          <p:nvPr>
            <p:ph idx="4294967295"/>
          </p:nvPr>
        </p:nvPicPr>
        <p:blipFill>
          <a:blip r:embed="rId3"/>
          <a:stretch>
            <a:fillRect/>
          </a:stretch>
        </p:blipFill>
        <p:spPr>
          <a:xfrm>
            <a:off x="948914" y="1690688"/>
            <a:ext cx="8597827" cy="4314825"/>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0B49CB"/>
              </a:solidFill>
              <a:latin typeface="Abadi"/>
            </a:endParaRPr>
          </a:p>
        </p:txBody>
      </p:sp>
      <p:sp>
        <p:nvSpPr>
          <p:cNvPr id="7" name="TextBox 6">
            <a:extLst>
              <a:ext uri="{FF2B5EF4-FFF2-40B4-BE49-F238E27FC236}">
                <a16:creationId xmlns:a16="http://schemas.microsoft.com/office/drawing/2014/main" id="{9A0616FC-7BE4-70AB-5F7A-E278BF3BA42A}"/>
              </a:ext>
            </a:extLst>
          </p:cNvPr>
          <p:cNvSpPr txBox="1"/>
          <p:nvPr/>
        </p:nvSpPr>
        <p:spPr>
          <a:xfrm>
            <a:off x="1935480" y="606475"/>
            <a:ext cx="6195060" cy="707886"/>
          </a:xfrm>
          <a:prstGeom prst="rect">
            <a:avLst/>
          </a:prstGeom>
          <a:noFill/>
        </p:spPr>
        <p:txBody>
          <a:bodyPr wrap="square">
            <a:spAutoFit/>
          </a:bodyPr>
          <a:lstStyle/>
          <a:p>
            <a:r>
              <a:rPr lang="en-US" sz="2000" dirty="0">
                <a:solidFill>
                  <a:srgbClr val="0B49CB"/>
                </a:solidFill>
                <a:latin typeface="Abadi"/>
              </a:rPr>
              <a:t>Launch and proximities such as railway, highway, coastline, with distance </a:t>
            </a:r>
            <a:endParaRPr lang="en-NG" sz="2000" dirty="0">
              <a:solidFill>
                <a:srgbClr val="0B49CB"/>
              </a:solidFill>
              <a:latin typeface="Abadi"/>
            </a:endParaRP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pic>
        <p:nvPicPr>
          <p:cNvPr id="4" name="Content Placeholder 3" descr="A pie chart with numbers and a few words&#10;&#10;Description automatically generated">
            <a:extLst>
              <a:ext uri="{FF2B5EF4-FFF2-40B4-BE49-F238E27FC236}">
                <a16:creationId xmlns:a16="http://schemas.microsoft.com/office/drawing/2014/main" id="{8DAFF4B1-22FA-A627-7907-15FAC9637D53}"/>
              </a:ext>
            </a:extLst>
          </p:cNvPr>
          <p:cNvPicPr>
            <a:picLocks noGrp="1" noChangeAspect="1"/>
          </p:cNvPicPr>
          <p:nvPr>
            <p:ph idx="4294967295"/>
          </p:nvPr>
        </p:nvPicPr>
        <p:blipFill>
          <a:blip r:embed="rId4"/>
          <a:stretch>
            <a:fillRect/>
          </a:stretch>
        </p:blipFill>
        <p:spPr>
          <a:xfrm>
            <a:off x="1040267" y="1825625"/>
            <a:ext cx="8187554" cy="4351338"/>
          </a:xfrm>
          <a:prstGeom prst="rect">
            <a:avLst/>
          </a:prstGeom>
        </p:spPr>
      </p:pic>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Dashboard</a:t>
            </a:r>
          </a:p>
        </p:txBody>
      </p:sp>
      <p:sp>
        <p:nvSpPr>
          <p:cNvPr id="6" name="TextBox 5">
            <a:extLst>
              <a:ext uri="{FF2B5EF4-FFF2-40B4-BE49-F238E27FC236}">
                <a16:creationId xmlns:a16="http://schemas.microsoft.com/office/drawing/2014/main" id="{DBCF852D-022F-AC13-C352-97697596E9A3}"/>
              </a:ext>
            </a:extLst>
          </p:cNvPr>
          <p:cNvSpPr txBox="1"/>
          <p:nvPr/>
        </p:nvSpPr>
        <p:spPr>
          <a:xfrm>
            <a:off x="9730740" y="2103120"/>
            <a:ext cx="2461260" cy="1754326"/>
          </a:xfrm>
          <a:prstGeom prst="rect">
            <a:avLst/>
          </a:prstGeom>
          <a:noFill/>
        </p:spPr>
        <p:txBody>
          <a:bodyPr wrap="square" rtlCol="0">
            <a:spAutoFit/>
          </a:bodyPr>
          <a:lstStyle/>
          <a:p>
            <a:r>
              <a:rPr lang="en-US" dirty="0"/>
              <a:t>KSC LC 39A has the highest percentage of 41.7% successful launch followed by CCAFS LC 40.</a:t>
            </a:r>
            <a:endParaRPr lang="en-NG" dirty="0"/>
          </a:p>
          <a:p>
            <a:endParaRPr lang="en-NG" dirty="0"/>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807029"/>
            <a:ext cx="10024989" cy="462018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endParaRPr lang="en-NG" sz="1200" kern="100" dirty="0">
              <a:effectLst/>
              <a:latin typeface="Abadi" panose="020B0604020104020204" pitchFamily="34" charset="0"/>
              <a:ea typeface="Aptos" panose="020B000402020202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B2BB5E6C-7106-AF9E-E998-A4B4CD965F70}"/>
              </a:ext>
            </a:extLst>
          </p:cNvPr>
          <p:cNvSpPr txBox="1"/>
          <p:nvPr/>
        </p:nvSpPr>
        <p:spPr>
          <a:xfrm>
            <a:off x="828068" y="1470814"/>
            <a:ext cx="10629903" cy="5020092"/>
          </a:xfrm>
          <a:prstGeom prst="rect">
            <a:avLst/>
          </a:prstGeom>
          <a:noFill/>
        </p:spPr>
        <p:txBody>
          <a:bodyPr wrap="square">
            <a:spAutoFit/>
          </a:bodyPr>
          <a:lstStyle/>
          <a:p>
            <a:pPr>
              <a:lnSpc>
                <a:spcPct val="107000"/>
              </a:lnSpc>
              <a:spcAft>
                <a:spcPts val="800"/>
              </a:spcAft>
            </a:pPr>
            <a:r>
              <a:rPr lang="en-NG" dirty="0">
                <a:solidFill>
                  <a:srgbClr val="0070C0"/>
                </a:solidFill>
                <a:latin typeface="Abadi" panose="020B0604020104020204" pitchFamily="34" charset="0"/>
              </a:rPr>
              <a:t>The commercial space industry is evolving, with SpaceX making space travel more affordable through reusable rockets. SpaceX's Falcon 9 launches cost about $62 million, significantly lower than competitors due to first stage reusability. Space Y aims to compete by predicting first stage landing success to reduce launch costs. This project involves analyzing historical SpaceX data, developing machine learning models for landing predictions, and creating interactive dashboards for insights. The goal is to provide Space Y with strategies to enhance its competitive positioning in the commercial space market.</a:t>
            </a:r>
            <a:endParaRPr lang="en-US" dirty="0">
              <a:solidFill>
                <a:srgbClr val="0070C0"/>
              </a:solidFill>
              <a:latin typeface="Abadi" panose="020B0604020104020204" pitchFamily="34" charset="0"/>
            </a:endParaRPr>
          </a:p>
          <a:p>
            <a:r>
              <a:rPr lang="en-US" dirty="0">
                <a:solidFill>
                  <a:srgbClr val="0070C0"/>
                </a:solidFill>
                <a:latin typeface="Abadi" panose="020B0604020104020204" pitchFamily="34" charset="0"/>
              </a:rPr>
              <a:t>Questions to be answered:</a:t>
            </a:r>
          </a:p>
          <a:p>
            <a:pPr marL="285750" indent="-285750">
              <a:buFont typeface="Arial" panose="020B0604020202020204" pitchFamily="34" charset="0"/>
              <a:buChar char="•"/>
            </a:pPr>
            <a:r>
              <a:rPr lang="en-US" dirty="0">
                <a:solidFill>
                  <a:srgbClr val="0070C0"/>
                </a:solidFill>
                <a:latin typeface="Abadi" panose="020B0604020104020204" pitchFamily="34" charset="0"/>
              </a:rPr>
              <a:t>Key Factors: What are the primary factors influencing the success of Falcon 9's first stage landings?</a:t>
            </a:r>
          </a:p>
          <a:p>
            <a:pPr marL="285750" indent="-285750">
              <a:buFont typeface="Arial" panose="020B0604020202020204" pitchFamily="34" charset="0"/>
              <a:buChar char="•"/>
            </a:pPr>
            <a:r>
              <a:rPr lang="en-US" dirty="0">
                <a:solidFill>
                  <a:srgbClr val="0070C0"/>
                </a:solidFill>
                <a:latin typeface="Abadi" panose="020B0604020104020204" pitchFamily="34" charset="0"/>
              </a:rPr>
              <a:t>Prediction Accuracy: How accurately can machine learning models predict the success of these landings?</a:t>
            </a:r>
          </a:p>
          <a:p>
            <a:pPr marL="285750" indent="-285750">
              <a:buFont typeface="Arial" panose="020B0604020202020204" pitchFamily="34" charset="0"/>
              <a:buChar char="•"/>
            </a:pPr>
            <a:r>
              <a:rPr lang="en-US" dirty="0">
                <a:solidFill>
                  <a:srgbClr val="0070C0"/>
                </a:solidFill>
                <a:latin typeface="Abadi" panose="020B0604020104020204" pitchFamily="34" charset="0"/>
              </a:rPr>
              <a:t>Visualization: How can predictions and insights be effectively visualized and communicated to stakeholders?</a:t>
            </a:r>
          </a:p>
          <a:p>
            <a:pPr marL="285750" indent="-285750">
              <a:buFont typeface="Arial" panose="020B0604020202020204" pitchFamily="34" charset="0"/>
              <a:buChar char="•"/>
            </a:pPr>
            <a:r>
              <a:rPr lang="en-US" dirty="0">
                <a:solidFill>
                  <a:srgbClr val="0070C0"/>
                </a:solidFill>
                <a:latin typeface="Abadi" panose="020B0604020104020204" pitchFamily="34" charset="0"/>
              </a:rPr>
              <a:t>Cost Savings: What cost savings can be achieved by accurately predicting first stage reusability?</a:t>
            </a:r>
          </a:p>
          <a:p>
            <a:pPr marL="285750" indent="-285750">
              <a:buFont typeface="Arial" panose="020B0604020202020204" pitchFamily="34" charset="0"/>
              <a:buChar char="•"/>
            </a:pPr>
            <a:r>
              <a:rPr lang="en-US" dirty="0">
                <a:solidFill>
                  <a:srgbClr val="0070C0"/>
                </a:solidFill>
                <a:latin typeface="Abadi" panose="020B0604020104020204" pitchFamily="34" charset="0"/>
              </a:rPr>
              <a:t>Scenario Impact: How do different launch scenarios affect the success rate of first stage landings?</a:t>
            </a:r>
          </a:p>
          <a:p>
            <a:pPr marL="285750" indent="-285750">
              <a:buFont typeface="Arial" panose="020B0604020202020204" pitchFamily="34" charset="0"/>
              <a:buChar char="•"/>
            </a:pPr>
            <a:r>
              <a:rPr lang="en-US" dirty="0">
                <a:solidFill>
                  <a:srgbClr val="0070C0"/>
                </a:solidFill>
                <a:latin typeface="Abadi" panose="020B0604020104020204" pitchFamily="34" charset="0"/>
              </a:rPr>
              <a:t>Trends: What trends and patterns can be identified in the historical launch data?</a:t>
            </a:r>
          </a:p>
          <a:p>
            <a:pPr marL="285750" indent="-285750">
              <a:buFont typeface="Arial" panose="020B0604020202020204" pitchFamily="34" charset="0"/>
              <a:buChar char="•"/>
            </a:pPr>
            <a:r>
              <a:rPr lang="en-US" dirty="0">
                <a:solidFill>
                  <a:srgbClr val="0070C0"/>
                </a:solidFill>
                <a:latin typeface="Abadi" panose="020B0604020104020204" pitchFamily="34" charset="0"/>
              </a:rPr>
              <a:t>Competitive Advantage: How can Space Y leverage these insights to improve its competitive positioning?</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942372" y="498180"/>
            <a:ext cx="10515600" cy="54904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400" dirty="0">
                <a:solidFill>
                  <a:srgbClr val="0B49CB"/>
                </a:solidFill>
                <a:latin typeface="Abadi"/>
              </a:rPr>
              <a:t>Launch site with highest launch success ratio</a:t>
            </a:r>
          </a:p>
        </p:txBody>
      </p:sp>
      <p:pic>
        <p:nvPicPr>
          <p:cNvPr id="4" name="Picture 3">
            <a:extLst>
              <a:ext uri="{FF2B5EF4-FFF2-40B4-BE49-F238E27FC236}">
                <a16:creationId xmlns:a16="http://schemas.microsoft.com/office/drawing/2014/main" id="{67F250B8-0EF9-B56A-B824-DB3E47213C6C}"/>
              </a:ext>
            </a:extLst>
          </p:cNvPr>
          <p:cNvPicPr>
            <a:picLocks noChangeAspect="1"/>
          </p:cNvPicPr>
          <p:nvPr/>
        </p:nvPicPr>
        <p:blipFill>
          <a:blip r:embed="rId4"/>
          <a:stretch>
            <a:fillRect/>
          </a:stretch>
        </p:blipFill>
        <p:spPr>
          <a:xfrm>
            <a:off x="253484" y="1828800"/>
            <a:ext cx="9606796" cy="3444240"/>
          </a:xfrm>
          <a:prstGeom prst="rect">
            <a:avLst/>
          </a:prstGeom>
        </p:spPr>
      </p:pic>
      <p:sp>
        <p:nvSpPr>
          <p:cNvPr id="6" name="TextBox 5">
            <a:extLst>
              <a:ext uri="{FF2B5EF4-FFF2-40B4-BE49-F238E27FC236}">
                <a16:creationId xmlns:a16="http://schemas.microsoft.com/office/drawing/2014/main" id="{E18B2ED1-3927-3D52-229C-D9E3F9900AC5}"/>
              </a:ext>
            </a:extLst>
          </p:cNvPr>
          <p:cNvSpPr txBox="1"/>
          <p:nvPr/>
        </p:nvSpPr>
        <p:spPr>
          <a:xfrm>
            <a:off x="9974580" y="2438400"/>
            <a:ext cx="1790700" cy="1754326"/>
          </a:xfrm>
          <a:prstGeom prst="rect">
            <a:avLst/>
          </a:prstGeom>
          <a:noFill/>
        </p:spPr>
        <p:txBody>
          <a:bodyPr wrap="square" rtlCol="0">
            <a:spAutoFit/>
          </a:bodyPr>
          <a:lstStyle/>
          <a:p>
            <a:r>
              <a:rPr lang="en-US" dirty="0"/>
              <a:t>KSC LC 39A  is the only site with the highest launch success ratio.</a:t>
            </a:r>
            <a:endParaRPr lang="en-NG" dirty="0"/>
          </a:p>
          <a:p>
            <a:endParaRPr lang="en-NG" dirty="0"/>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400" dirty="0">
                <a:solidFill>
                  <a:srgbClr val="0B49CB"/>
                </a:solidFill>
                <a:latin typeface="Abadi"/>
              </a:rPr>
              <a:t>Payload vs. Launch Outcome</a:t>
            </a:r>
          </a:p>
        </p:txBody>
      </p:sp>
      <p:pic>
        <p:nvPicPr>
          <p:cNvPr id="9" name="Picture 8">
            <a:extLst>
              <a:ext uri="{FF2B5EF4-FFF2-40B4-BE49-F238E27FC236}">
                <a16:creationId xmlns:a16="http://schemas.microsoft.com/office/drawing/2014/main" id="{E33F2EFA-B173-BA5D-61D5-73FE1AB70010}"/>
              </a:ext>
            </a:extLst>
          </p:cNvPr>
          <p:cNvPicPr>
            <a:picLocks noChangeAspect="1"/>
          </p:cNvPicPr>
          <p:nvPr/>
        </p:nvPicPr>
        <p:blipFill>
          <a:blip r:embed="rId3"/>
          <a:stretch>
            <a:fillRect/>
          </a:stretch>
        </p:blipFill>
        <p:spPr>
          <a:xfrm>
            <a:off x="198783" y="2313056"/>
            <a:ext cx="11827566" cy="301431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0" name="Picture 9">
            <a:extLst>
              <a:ext uri="{FF2B5EF4-FFF2-40B4-BE49-F238E27FC236}">
                <a16:creationId xmlns:a16="http://schemas.microsoft.com/office/drawing/2014/main" id="{42B1EC71-756C-4F7B-D969-F1EF59FAD678}"/>
              </a:ext>
            </a:extLst>
          </p:cNvPr>
          <p:cNvPicPr>
            <a:picLocks noChangeAspect="1"/>
          </p:cNvPicPr>
          <p:nvPr/>
        </p:nvPicPr>
        <p:blipFill>
          <a:blip r:embed="rId3"/>
          <a:stretch>
            <a:fillRect/>
          </a:stretch>
        </p:blipFill>
        <p:spPr>
          <a:xfrm>
            <a:off x="770011" y="1476559"/>
            <a:ext cx="8954276" cy="5296359"/>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0" name="Picture 9">
            <a:extLst>
              <a:ext uri="{FF2B5EF4-FFF2-40B4-BE49-F238E27FC236}">
                <a16:creationId xmlns:a16="http://schemas.microsoft.com/office/drawing/2014/main" id="{98E31A5A-FA3C-932B-0BE1-17DCC94A5132}"/>
              </a:ext>
            </a:extLst>
          </p:cNvPr>
          <p:cNvPicPr>
            <a:picLocks noChangeAspect="1"/>
          </p:cNvPicPr>
          <p:nvPr/>
        </p:nvPicPr>
        <p:blipFill>
          <a:blip r:embed="rId3"/>
          <a:stretch>
            <a:fillRect/>
          </a:stretch>
        </p:blipFill>
        <p:spPr>
          <a:xfrm>
            <a:off x="1595594" y="1435513"/>
            <a:ext cx="7757127" cy="5082552"/>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662545"/>
            <a:ext cx="9579334" cy="4656805"/>
          </a:xfrm>
          <a:prstGeom prst="rect">
            <a:avLst/>
          </a:prstGeom>
        </p:spPr>
        <p:txBody>
          <a:bodyPr>
            <a:normAutofit fontScale="85000" lnSpcReduction="20000"/>
          </a:bodyPr>
          <a:lstStyle/>
          <a:p>
            <a:pPr marL="0" marR="0" lvl="0" indent="0" algn="l" defTabSz="914400" rtl="0" eaLnBrk="0" fontAlgn="base" latinLnBrk="0" hangingPunct="0">
              <a:lnSpc>
                <a:spcPct val="100000"/>
              </a:lnSpc>
              <a:spcBef>
                <a:spcPct val="0"/>
              </a:spcBef>
              <a:spcAft>
                <a:spcPct val="0"/>
              </a:spcAft>
              <a:buClrTx/>
              <a:buSzTx/>
              <a:buFontTx/>
              <a:buNone/>
              <a:tabLst/>
            </a:pPr>
            <a:r>
              <a:rPr lang="en-NG" altLang="en-NG" sz="2100" dirty="0">
                <a:solidFill>
                  <a:srgbClr val="0070C0"/>
                </a:solidFill>
                <a:latin typeface="Abadi" panose="020B0604020104020204" pitchFamily="34" charset="0"/>
              </a:rPr>
              <a:t>Key Findings:</a:t>
            </a:r>
            <a:endParaRPr lang="en-US" altLang="en-NG" sz="21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NG" altLang="en-NG" sz="21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lang="en-NG" altLang="en-NG" sz="1900" dirty="0">
                <a:solidFill>
                  <a:srgbClr val="0070C0"/>
                </a:solidFill>
                <a:latin typeface="Abadi" panose="020B0604020104020204" pitchFamily="34" charset="0"/>
              </a:rPr>
              <a:t>Model Performance: </a:t>
            </a:r>
            <a:r>
              <a:rPr lang="en-US" altLang="en-NG" sz="1900" dirty="0">
                <a:solidFill>
                  <a:srgbClr val="0070C0"/>
                </a:solidFill>
                <a:latin typeface="Abadi" panose="020B0604020104020204" pitchFamily="34" charset="0"/>
              </a:rPr>
              <a:t>Decision Tree</a:t>
            </a:r>
            <a:r>
              <a:rPr lang="en-NG" altLang="en-NG" sz="1900" dirty="0">
                <a:solidFill>
                  <a:srgbClr val="0070C0"/>
                </a:solidFill>
                <a:latin typeface="Abadi" panose="020B0604020104020204" pitchFamily="34" charset="0"/>
              </a:rPr>
              <a:t> models demonstrated efficacy in classification tasks, achieving an accuracy of approximately 8</a:t>
            </a:r>
            <a:r>
              <a:rPr lang="en-US" altLang="en-NG" sz="1900" dirty="0">
                <a:solidFill>
                  <a:srgbClr val="0070C0"/>
                </a:solidFill>
                <a:latin typeface="Abadi" panose="020B0604020104020204" pitchFamily="34" charset="0"/>
              </a:rPr>
              <a:t>6</a:t>
            </a:r>
            <a:r>
              <a:rPr lang="en-NG" altLang="en-NG" sz="1900" dirty="0">
                <a:solidFill>
                  <a:srgbClr val="0070C0"/>
                </a:solidFill>
                <a:latin typeface="Abadi" panose="020B0604020104020204" pitchFamily="34" charset="0"/>
              </a:rPr>
              <a:t>%. This indicates that the models </a:t>
            </a:r>
            <a:r>
              <a:rPr lang="en-US" altLang="en-NG" sz="1900" dirty="0">
                <a:solidFill>
                  <a:srgbClr val="0070C0"/>
                </a:solidFill>
                <a:latin typeface="Abadi" panose="020B0604020104020204" pitchFamily="34" charset="0"/>
              </a:rPr>
              <a:t>is </a:t>
            </a:r>
            <a:r>
              <a:rPr lang="en-NG" altLang="en-NG" sz="1900" dirty="0">
                <a:solidFill>
                  <a:srgbClr val="0070C0"/>
                </a:solidFill>
                <a:latin typeface="Abadi" panose="020B0604020104020204" pitchFamily="34" charset="0"/>
              </a:rPr>
              <a:t>effective in predicting whether the first stage of the Falcon 9 will be reused.</a:t>
            </a:r>
            <a:endParaRPr lang="en-US"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NG"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lang="en-NG" altLang="en-NG" sz="1900" dirty="0">
                <a:solidFill>
                  <a:srgbClr val="0070C0"/>
                </a:solidFill>
                <a:latin typeface="Abadi" panose="020B0604020104020204" pitchFamily="34" charset="0"/>
              </a:rPr>
              <a:t>Feature Engineering: Careful feature engineering contributed to the models' performance, enhancing their ability to make accurate predictions.</a:t>
            </a:r>
            <a:endParaRPr lang="en-US"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NG"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lang="en-NG" altLang="en-NG" sz="1900" dirty="0">
                <a:solidFill>
                  <a:srgbClr val="0070C0"/>
                </a:solidFill>
                <a:latin typeface="Abadi" panose="020B0604020104020204" pitchFamily="34" charset="0"/>
              </a:rPr>
              <a:t>Hyperparameter Tuning: The use of GridSearchCV for hyperparameter tuning optimized the performance of the models, ensuring that they operated at their best possible configuration.</a:t>
            </a:r>
            <a:endParaRPr lang="en-US"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NG"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NG" altLang="en-NG" sz="1900" dirty="0">
                <a:solidFill>
                  <a:srgbClr val="0070C0"/>
                </a:solidFill>
                <a:latin typeface="Abadi" panose="020B0604020104020204" pitchFamily="34" charset="0"/>
              </a:rPr>
              <a:t>Implications:</a:t>
            </a:r>
            <a:endParaRPr lang="en-US"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NG"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NG" altLang="en-NG" sz="1900" dirty="0">
                <a:solidFill>
                  <a:srgbClr val="0070C0"/>
                </a:solidFill>
                <a:latin typeface="Abadi" panose="020B0604020104020204" pitchFamily="34" charset="0"/>
              </a:rPr>
              <a:t>Cost Estimation: Accurate prediction of rocket stage reusability can help Space Y estimate launch costs more effectively, which is crucial for budgeting and pricing strategies in the competitive space industry.</a:t>
            </a:r>
            <a:endParaRPr lang="en-US"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NG"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NG" altLang="en-NG" sz="1900" dirty="0">
                <a:solidFill>
                  <a:srgbClr val="0070C0"/>
                </a:solidFill>
                <a:latin typeface="Abadi" panose="020B0604020104020204" pitchFamily="34" charset="0"/>
              </a:rPr>
              <a:t>Decision-Making: The insights gained from the models can inform strategic decisions regarding the investment in reusable technology and other operational considerations.</a:t>
            </a:r>
            <a:endParaRPr lang="en-US"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NG" altLang="en-NG" sz="1900" dirty="0">
              <a:solidFill>
                <a:srgbClr val="0070C0"/>
              </a:solidFill>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NG" altLang="en-NG" sz="1900" dirty="0">
                <a:solidFill>
                  <a:srgbClr val="0070C0"/>
                </a:solidFill>
                <a:latin typeface="Abadi" panose="020B0604020104020204" pitchFamily="34" charset="0"/>
              </a:rPr>
              <a:t>Overall, the project has demonstrated the potential of machine learning in optimizing space launch strategies and provided a valuable tool for Space Y to gain a competitive edge in the commercial space </a:t>
            </a:r>
            <a:r>
              <a:rPr lang="en-NG" altLang="en-NG" sz="2100" dirty="0">
                <a:solidFill>
                  <a:srgbClr val="0070C0"/>
                </a:solidFill>
                <a:latin typeface="Abadi" panose="020B0604020104020204" pitchFamily="34" charset="0"/>
              </a:rPr>
              <a:t>market.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800" b="0" i="0" u="none" strike="noStrike" cap="none" normalizeH="0" baseline="0" dirty="0">
              <a:ln>
                <a:noFill/>
              </a:ln>
              <a:solidFill>
                <a:schemeClr val="tx1"/>
              </a:solidFill>
              <a:effectLst/>
              <a:latin typeface="Arial" panose="020B0604020202020204" pitchFamily="34" charset="0"/>
            </a:endParaRPr>
          </a:p>
          <a:p>
            <a:pPr marL="0" indent="0">
              <a:lnSpc>
                <a:spcPct val="100000"/>
              </a:lnSpc>
              <a:spcBef>
                <a:spcPts val="1400"/>
              </a:spcBef>
              <a:buNone/>
            </a:pPr>
            <a:endParaRPr lang="en-US" sz="16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687961" cy="4351338"/>
          </a:xfrm>
          <a:prstGeom prst="rect">
            <a:avLst/>
          </a:prstGeom>
        </p:spPr>
        <p:txBody>
          <a:bodyPr>
            <a:normAutofit fontScale="55000" lnSpcReduction="20000"/>
          </a:bodyPr>
          <a:lstStyle/>
          <a:p>
            <a:pPr marL="0" indent="0">
              <a:lnSpc>
                <a:spcPct val="100000"/>
              </a:lnSpc>
              <a:spcBef>
                <a:spcPts val="1400"/>
              </a:spcBef>
              <a:buNone/>
            </a:pPr>
            <a:endParaRPr lang="en-US" sz="1600" dirty="0">
              <a:solidFill>
                <a:schemeClr val="accent3">
                  <a:lumMod val="25000"/>
                </a:schemeClr>
              </a:solidFill>
              <a:latin typeface="Abadi" panose="020B0604020104020204" pitchFamily="34" charset="0"/>
            </a:endParaRPr>
          </a:p>
          <a:p>
            <a:pPr marL="0" indent="0">
              <a:lnSpc>
                <a:spcPct val="170000"/>
              </a:lnSpc>
              <a:buNone/>
            </a:pPr>
            <a:r>
              <a:rPr lang="en-US" sz="3800" dirty="0">
                <a:solidFill>
                  <a:srgbClr val="0070C0"/>
                </a:solidFill>
                <a:latin typeface="Abadi" panose="020B0604020104020204" pitchFamily="34" charset="0"/>
              </a:rPr>
              <a:t>The project successfully utilized data science and machine learning to address the challenge of predicting the reuse of SpaceX's Falcon 9 rocket first stages. By employing Logistic Regression and Support Vector Machine (SVM) models, the project aimed to estimate launch costs and improve decision-making for Space Y, a new competitor in the space industry.</a:t>
            </a:r>
          </a:p>
          <a:p>
            <a:pPr marL="0" indent="0">
              <a:lnSpc>
                <a:spcPct val="170000"/>
              </a:lnSpc>
              <a:spcBef>
                <a:spcPts val="1400"/>
              </a:spcBef>
              <a:buNone/>
            </a:pPr>
            <a:endParaRPr lang="en-US" sz="3800" dirty="0">
              <a:solidFill>
                <a:srgbClr val="0070C0"/>
              </a:solidFill>
              <a:latin typeface="Abadi" panose="020B0604020104020204" pitchFamily="34" charset="0"/>
            </a:endParaRPr>
          </a:p>
          <a:p>
            <a:pPr marL="0" indent="0">
              <a:lnSpc>
                <a:spcPct val="100000"/>
              </a:lnSpc>
              <a:spcBef>
                <a:spcPts val="1400"/>
              </a:spcBef>
              <a:buNone/>
            </a:pPr>
            <a:r>
              <a:rPr lang="en-US" sz="4500" dirty="0">
                <a:solidFill>
                  <a:schemeClr val="accent3">
                    <a:lumMod val="25000"/>
                  </a:schemeClr>
                </a:solidFill>
                <a:latin typeface="Abadi" panose="020B0604020104020204" pitchFamily="34" charset="0"/>
                <a:hlinkClick r:id="rId4"/>
              </a:rPr>
              <a:t>https://github.com/Bhabhatunde/Data-Gathering/blob/main/Machine%20Learning_Revisit.ipynb</a:t>
            </a:r>
            <a:endParaRPr lang="en-US" sz="45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6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1800" dirty="0">
                <a:solidFill>
                  <a:srgbClr val="0070C0"/>
                </a:solidFill>
                <a:latin typeface="Abadi" panose="020B0604020104020204" pitchFamily="34" charset="0"/>
              </a:rPr>
              <a:t>Historical data on SpaceX's Falcon 9 launches was collected from public databases, official websites, and spaceflight tracking services. This included information on payload weight, orbit type, launch site, weather conditions, and mission parameters. </a:t>
            </a:r>
          </a:p>
          <a:p>
            <a:pPr marL="0" indent="0">
              <a:lnSpc>
                <a:spcPct val="100000"/>
              </a:lnSpc>
              <a:spcBef>
                <a:spcPts val="1400"/>
              </a:spcBef>
              <a:buNone/>
            </a:pPr>
            <a:r>
              <a:rPr lang="en-US" sz="1800" dirty="0">
                <a:solidFill>
                  <a:srgbClr val="0070C0"/>
                </a:solidFill>
                <a:latin typeface="Abadi" panose="020B0604020104020204" pitchFamily="34" charset="0"/>
              </a:rPr>
              <a:t>Data cleaning and preprocessing were performed to handle missing values, outliers, and inconsistencies, ensuring a reliable dataset for analysis. Key features influencing landing success were extracted and transformed to facilitate effective machine learning model training and predictive analysis. </a:t>
            </a:r>
          </a:p>
          <a:p>
            <a:pPr marL="0" indent="0">
              <a:lnSpc>
                <a:spcPct val="100000"/>
              </a:lnSpc>
              <a:spcBef>
                <a:spcPts val="1400"/>
              </a:spcBef>
              <a:buNone/>
            </a:pPr>
            <a:r>
              <a:rPr lang="en-US" sz="1800" dirty="0">
                <a:solidFill>
                  <a:srgbClr val="0070C0"/>
                </a:solidFill>
                <a:latin typeface="Abadi" panose="020B0604020104020204" pitchFamily="34" charset="0"/>
              </a:rPr>
              <a:t>This comprehensive dataset formed the basis for developing models to predict first stage landing success and deriving actionable insights for Space Y.</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r>
              <a:rPr lang="en-US" sz="2200" dirty="0">
                <a:solidFill>
                  <a:srgbClr val="1C7DDB"/>
                </a:solidFill>
                <a:latin typeface="Abadi"/>
              </a:rPr>
              <a:t>API end point and response object</a:t>
            </a: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a:t>
            </a:r>
          </a:p>
          <a:p>
            <a:pPr marL="0" indent="0">
              <a:buNone/>
            </a:pP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endParaRPr lang="en-US" dirty="0"/>
          </a:p>
          <a:p>
            <a:r>
              <a:rPr lang="en-US" dirty="0">
                <a:hlinkClick r:id="rId3"/>
              </a:rPr>
              <a:t>https://github.com/Bhabhatunde/Data-Gathering/blob/main/jupyter-labs-spacex-data-collection-api.ipynb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12677D69-CCF7-3635-891C-32A6C03F3395}"/>
              </a:ext>
            </a:extLst>
          </p:cNvPr>
          <p:cNvPicPr>
            <a:picLocks noChangeAspect="1"/>
          </p:cNvPicPr>
          <p:nvPr/>
        </p:nvPicPr>
        <p:blipFill>
          <a:blip r:embed="rId4"/>
          <a:stretch>
            <a:fillRect/>
          </a:stretch>
        </p:blipFill>
        <p:spPr>
          <a:xfrm>
            <a:off x="5971572" y="2205485"/>
            <a:ext cx="5314040" cy="1751803"/>
          </a:xfrm>
          <a:prstGeom prst="rect">
            <a:avLst/>
          </a:prstGeom>
        </p:spPr>
      </p:pic>
      <p:pic>
        <p:nvPicPr>
          <p:cNvPr id="17" name="Picture 16">
            <a:extLst>
              <a:ext uri="{FF2B5EF4-FFF2-40B4-BE49-F238E27FC236}">
                <a16:creationId xmlns:a16="http://schemas.microsoft.com/office/drawing/2014/main" id="{1239674D-4CF9-EC6F-4DF5-BBFAC7C2233A}"/>
              </a:ext>
            </a:extLst>
          </p:cNvPr>
          <p:cNvPicPr>
            <a:picLocks noChangeAspect="1"/>
          </p:cNvPicPr>
          <p:nvPr/>
        </p:nvPicPr>
        <p:blipFill>
          <a:blip r:embed="rId5"/>
          <a:stretch>
            <a:fillRect/>
          </a:stretch>
        </p:blipFill>
        <p:spPr>
          <a:xfrm>
            <a:off x="5984272" y="4646727"/>
            <a:ext cx="5152023" cy="934564"/>
          </a:xfrm>
          <a:prstGeom prst="rect">
            <a:avLst/>
          </a:prstGeom>
        </p:spPr>
      </p:pic>
      <p:sp>
        <p:nvSpPr>
          <p:cNvPr id="18" name="TextBox 17">
            <a:extLst>
              <a:ext uri="{FF2B5EF4-FFF2-40B4-BE49-F238E27FC236}">
                <a16:creationId xmlns:a16="http://schemas.microsoft.com/office/drawing/2014/main" id="{579F60F8-C38A-8563-8913-0EC8194276FD}"/>
              </a:ext>
            </a:extLst>
          </p:cNvPr>
          <p:cNvSpPr txBox="1"/>
          <p:nvPr/>
        </p:nvSpPr>
        <p:spPr>
          <a:xfrm>
            <a:off x="6096000" y="4078989"/>
            <a:ext cx="4048664" cy="430887"/>
          </a:xfrm>
          <a:prstGeom prst="rect">
            <a:avLst/>
          </a:prstGeom>
          <a:noFill/>
        </p:spPr>
        <p:txBody>
          <a:bodyPr wrap="square" rtlCol="0">
            <a:spAutoFit/>
          </a:bodyPr>
          <a:lstStyle/>
          <a:p>
            <a:r>
              <a:rPr lang="en-US" sz="2200" dirty="0">
                <a:solidFill>
                  <a:srgbClr val="1C7DDB"/>
                </a:solidFill>
                <a:latin typeface="Abadi"/>
              </a:rPr>
              <a:t>Successful Request</a:t>
            </a:r>
            <a:endParaRPr lang="en-NG" sz="2200" dirty="0">
              <a:solidFill>
                <a:srgbClr val="1C7DDB"/>
              </a:solidFill>
              <a:latin typeface="Abadi"/>
            </a:endParaRPr>
          </a:p>
        </p:txBody>
      </p:sp>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838200" y="534763"/>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860690" y="1457864"/>
            <a:ext cx="10431389" cy="4567709"/>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rgbClr val="1C7DDB"/>
                </a:solidFill>
                <a:latin typeface="Abadi"/>
              </a:rPr>
              <a:t>URL endpoint</a:t>
            </a: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r>
              <a:rPr lang="en-US" sz="1400" dirty="0">
                <a:solidFill>
                  <a:srgbClr val="1C7DDB"/>
                </a:solidFill>
                <a:latin typeface="Abadi"/>
              </a:rPr>
              <a:t>HTTP get request</a:t>
            </a: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r>
              <a:rPr lang="en-US" sz="1400" dirty="0">
                <a:solidFill>
                  <a:srgbClr val="1C7DDB"/>
                </a:solidFill>
                <a:latin typeface="Abadi"/>
              </a:rPr>
              <a:t>Beautiful soup object</a:t>
            </a:r>
          </a:p>
        </p:txBody>
      </p:sp>
      <p:pic>
        <p:nvPicPr>
          <p:cNvPr id="16" name="Picture 15">
            <a:extLst>
              <a:ext uri="{FF2B5EF4-FFF2-40B4-BE49-F238E27FC236}">
                <a16:creationId xmlns:a16="http://schemas.microsoft.com/office/drawing/2014/main" id="{316FFB0B-EAFB-67D3-A5D3-25A51B8D9513}"/>
              </a:ext>
            </a:extLst>
          </p:cNvPr>
          <p:cNvPicPr>
            <a:picLocks noChangeAspect="1"/>
          </p:cNvPicPr>
          <p:nvPr/>
        </p:nvPicPr>
        <p:blipFill>
          <a:blip r:embed="rId3"/>
          <a:stretch>
            <a:fillRect/>
          </a:stretch>
        </p:blipFill>
        <p:spPr>
          <a:xfrm>
            <a:off x="883181" y="1717111"/>
            <a:ext cx="10358888" cy="752328"/>
          </a:xfrm>
          <a:prstGeom prst="rect">
            <a:avLst/>
          </a:prstGeom>
        </p:spPr>
      </p:pic>
      <p:pic>
        <p:nvPicPr>
          <p:cNvPr id="21" name="Picture 20">
            <a:extLst>
              <a:ext uri="{FF2B5EF4-FFF2-40B4-BE49-F238E27FC236}">
                <a16:creationId xmlns:a16="http://schemas.microsoft.com/office/drawing/2014/main" id="{643F8A55-BF06-B85F-8772-34E8461E1C75}"/>
              </a:ext>
            </a:extLst>
          </p:cNvPr>
          <p:cNvPicPr>
            <a:picLocks noChangeAspect="1"/>
          </p:cNvPicPr>
          <p:nvPr/>
        </p:nvPicPr>
        <p:blipFill>
          <a:blip r:embed="rId4"/>
          <a:stretch>
            <a:fillRect/>
          </a:stretch>
        </p:blipFill>
        <p:spPr>
          <a:xfrm>
            <a:off x="924568" y="3059258"/>
            <a:ext cx="5362424" cy="296418"/>
          </a:xfrm>
          <a:prstGeom prst="rect">
            <a:avLst/>
          </a:prstGeom>
        </p:spPr>
      </p:pic>
      <p:pic>
        <p:nvPicPr>
          <p:cNvPr id="23" name="Picture 22">
            <a:extLst>
              <a:ext uri="{FF2B5EF4-FFF2-40B4-BE49-F238E27FC236}">
                <a16:creationId xmlns:a16="http://schemas.microsoft.com/office/drawing/2014/main" id="{AAC8E486-DE55-5091-D6BB-683C462EEE60}"/>
              </a:ext>
            </a:extLst>
          </p:cNvPr>
          <p:cNvPicPr>
            <a:picLocks noChangeAspect="1"/>
          </p:cNvPicPr>
          <p:nvPr/>
        </p:nvPicPr>
        <p:blipFill>
          <a:blip r:embed="rId5"/>
          <a:stretch>
            <a:fillRect/>
          </a:stretch>
        </p:blipFill>
        <p:spPr>
          <a:xfrm>
            <a:off x="924567" y="3798253"/>
            <a:ext cx="10317501" cy="517585"/>
          </a:xfrm>
          <a:prstGeom prst="rect">
            <a:avLst/>
          </a:prstGeom>
        </p:spPr>
      </p:pic>
      <p:pic>
        <p:nvPicPr>
          <p:cNvPr id="27" name="Picture 26">
            <a:extLst>
              <a:ext uri="{FF2B5EF4-FFF2-40B4-BE49-F238E27FC236}">
                <a16:creationId xmlns:a16="http://schemas.microsoft.com/office/drawing/2014/main" id="{2CCE8328-1410-4768-4FEE-8943B8EC95BF}"/>
              </a:ext>
            </a:extLst>
          </p:cNvPr>
          <p:cNvPicPr>
            <a:picLocks noChangeAspect="1"/>
          </p:cNvPicPr>
          <p:nvPr/>
        </p:nvPicPr>
        <p:blipFill>
          <a:blip r:embed="rId6"/>
          <a:stretch>
            <a:fillRect/>
          </a:stretch>
        </p:blipFill>
        <p:spPr>
          <a:xfrm>
            <a:off x="924568" y="4590270"/>
            <a:ext cx="10241298" cy="886438"/>
          </a:xfrm>
          <a:prstGeom prst="rect">
            <a:avLst/>
          </a:prstGeom>
        </p:spPr>
      </p:pic>
      <p:sp>
        <p:nvSpPr>
          <p:cNvPr id="28" name="TextBox 27">
            <a:extLst>
              <a:ext uri="{FF2B5EF4-FFF2-40B4-BE49-F238E27FC236}">
                <a16:creationId xmlns:a16="http://schemas.microsoft.com/office/drawing/2014/main" id="{1630B963-AC0B-EFFA-F772-C3E8F981D445}"/>
              </a:ext>
            </a:extLst>
          </p:cNvPr>
          <p:cNvSpPr txBox="1"/>
          <p:nvPr/>
        </p:nvSpPr>
        <p:spPr>
          <a:xfrm>
            <a:off x="922411" y="4220938"/>
            <a:ext cx="2955778" cy="369332"/>
          </a:xfrm>
          <a:prstGeom prst="rect">
            <a:avLst/>
          </a:prstGeom>
          <a:noFill/>
        </p:spPr>
        <p:txBody>
          <a:bodyPr wrap="square" rtlCol="0">
            <a:spAutoFit/>
          </a:bodyPr>
          <a:lstStyle/>
          <a:p>
            <a:r>
              <a:rPr lang="en-US" dirty="0">
                <a:solidFill>
                  <a:srgbClr val="0B49CB"/>
                </a:solidFill>
                <a:latin typeface="Abadi" panose="020B0604020104020204" pitchFamily="34" charset="0"/>
              </a:rPr>
              <a:t>Title</a:t>
            </a:r>
            <a:r>
              <a:rPr lang="en-US" dirty="0">
                <a:latin typeface="Abadi" panose="020B0604020104020204" pitchFamily="34" charset="0"/>
              </a:rPr>
              <a:t> </a:t>
            </a:r>
            <a:endParaRPr lang="en-NG" dirty="0">
              <a:latin typeface="Abadi" panose="020B0604020104020204" pitchFamily="34" charset="0"/>
            </a:endParaRPr>
          </a:p>
        </p:txBody>
      </p:sp>
      <p:sp>
        <p:nvSpPr>
          <p:cNvPr id="29" name="TextBox 28">
            <a:extLst>
              <a:ext uri="{FF2B5EF4-FFF2-40B4-BE49-F238E27FC236}">
                <a16:creationId xmlns:a16="http://schemas.microsoft.com/office/drawing/2014/main" id="{4F4934C1-E5B2-6C7A-BA7C-8B534E1874EB}"/>
              </a:ext>
            </a:extLst>
          </p:cNvPr>
          <p:cNvSpPr txBox="1"/>
          <p:nvPr/>
        </p:nvSpPr>
        <p:spPr>
          <a:xfrm>
            <a:off x="860689" y="5397153"/>
            <a:ext cx="10241297" cy="923330"/>
          </a:xfrm>
          <a:prstGeom prst="rect">
            <a:avLst/>
          </a:prstGeom>
          <a:noFill/>
        </p:spPr>
        <p:txBody>
          <a:bodyPr wrap="square" rtlCol="0">
            <a:spAutoFit/>
          </a:bodyPr>
          <a:lstStyle/>
          <a:p>
            <a:endParaRPr lang="en-US" dirty="0">
              <a:hlinkClick r:id="rId7"/>
            </a:endParaRPr>
          </a:p>
          <a:p>
            <a:r>
              <a:rPr lang="en-US" dirty="0">
                <a:hlinkClick r:id="rId7"/>
              </a:rPr>
              <a:t>https://github.com/Bhabhatunde/Data-Gathering/blob/main/jupyter-labs-webscraping.ipynb</a:t>
            </a:r>
            <a:endParaRPr lang="en-US" dirty="0"/>
          </a:p>
          <a:p>
            <a:endParaRPr lang="en-NG" dirty="0"/>
          </a:p>
        </p:txBody>
      </p: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25286" y="1453513"/>
            <a:ext cx="9797348" cy="4572060"/>
          </a:xfrm>
          <a:prstGeom prst="rect">
            <a:avLst/>
          </a:prstGeom>
        </p:spPr>
        <p:txBody>
          <a:bodyPr/>
          <a:lstStyle/>
          <a:p>
            <a:pPr marL="0" indent="0">
              <a:buNone/>
            </a:pPr>
            <a:r>
              <a:rPr lang="en-US" sz="1800" dirty="0">
                <a:solidFill>
                  <a:srgbClr val="0070C0"/>
                </a:solidFill>
                <a:latin typeface="Abadi" panose="020B0604020104020204" pitchFamily="34" charset="0"/>
              </a:rPr>
              <a:t>Data cleaning and preprocessing were performed:</a:t>
            </a:r>
          </a:p>
          <a:p>
            <a:r>
              <a:rPr lang="en-US" sz="1800" dirty="0">
                <a:solidFill>
                  <a:srgbClr val="0070C0"/>
                </a:solidFill>
                <a:latin typeface="Abadi" panose="020B0604020104020204" pitchFamily="34" charset="0"/>
              </a:rPr>
              <a:t> to handle missing values,</a:t>
            </a:r>
          </a:p>
          <a:p>
            <a:r>
              <a:rPr lang="en-US" sz="1800" dirty="0">
                <a:solidFill>
                  <a:srgbClr val="0070C0"/>
                </a:solidFill>
                <a:latin typeface="Abadi" panose="020B0604020104020204" pitchFamily="34" charset="0"/>
              </a:rPr>
              <a:t> outliers, and inconsistencies. </a:t>
            </a:r>
          </a:p>
          <a:p>
            <a:r>
              <a:rPr lang="en-US" sz="1800" dirty="0">
                <a:solidFill>
                  <a:srgbClr val="0070C0"/>
                </a:solidFill>
                <a:latin typeface="Abadi" panose="020B0604020104020204" pitchFamily="34" charset="0"/>
              </a:rPr>
              <a:t>new feature (landing outcome) was created from outcome column</a:t>
            </a:r>
          </a:p>
          <a:p>
            <a:r>
              <a:rPr lang="en-US" sz="1800" dirty="0">
                <a:solidFill>
                  <a:srgbClr val="0070C0"/>
                </a:solidFill>
                <a:latin typeface="Abadi" panose="020B0604020104020204" pitchFamily="34" charset="0"/>
              </a:rPr>
              <a:t> features were normalized,  ensuring a reliable dataset for analysis</a:t>
            </a:r>
          </a:p>
          <a:p>
            <a:pPr marL="0" indent="0">
              <a:buNone/>
            </a:pPr>
            <a:endParaRPr lang="en-US" sz="1800" dirty="0">
              <a:solidFill>
                <a:srgbClr val="0070C0"/>
              </a:solidFill>
              <a:latin typeface="Abadi" panose="020B0604020104020204" pitchFamily="34" charset="0"/>
            </a:endParaRPr>
          </a:p>
          <a:p>
            <a:pPr marL="0" indent="0">
              <a:buNone/>
            </a:pPr>
            <a:r>
              <a:rPr lang="en-US" sz="1400" dirty="0">
                <a:hlinkClick r:id="rId3"/>
              </a:rPr>
              <a:t>https://github.com/Bhabhatunde/DataGathering/blob/main/labs-jupyter-spacex-Data%20wrangling.ipynb</a:t>
            </a:r>
            <a:endParaRPr lang="en-US" sz="1400"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purl.org/dc/dcmitype/"/>
    <ds:schemaRef ds:uri="http://schemas.openxmlformats.org/package/2006/metadata/core-properties"/>
    <ds:schemaRef ds:uri="http://schemas.microsoft.com/office/2006/documentManagement/types"/>
    <ds:schemaRef ds:uri="http://purl.org/dc/elements/1.1/"/>
    <ds:schemaRef ds:uri="http://purl.org/dc/terms/"/>
    <ds:schemaRef ds:uri="http://schemas.microsoft.com/office/2006/metadata/properties"/>
    <ds:schemaRef ds:uri="f80a141d-92ca-4d3d-9308-f7e7b1d44ce8"/>
    <ds:schemaRef ds:uri="http://schemas.microsoft.com/office/infopath/2007/PartnerControls"/>
    <ds:schemaRef ds:uri="155be751-a274-42e8-93fb-f39d3b9bccc8"/>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1336</TotalTime>
  <Words>2210</Words>
  <Application>Microsoft Office PowerPoint</Application>
  <PresentationFormat>Widescreen</PresentationFormat>
  <Paragraphs>243</Paragraphs>
  <Slides>47</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Aptos</vt:lpstr>
      <vt:lpstr>Arial</vt:lpstr>
      <vt:lpstr>Calibri</vt:lpstr>
      <vt:lpstr>IBM Plex Mono SemiBold</vt:lpstr>
      <vt:lpstr>system-ui</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Babatunde Jolayemi</cp:lastModifiedBy>
  <cp:revision>212</cp:revision>
  <dcterms:created xsi:type="dcterms:W3CDTF">2021-04-29T18:58:34Z</dcterms:created>
  <dcterms:modified xsi:type="dcterms:W3CDTF">2024-07-26T17:35:44Z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